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6"/>
  </p:notesMasterIdLst>
  <p:sldIdLst>
    <p:sldId id="256" r:id="rId2"/>
    <p:sldId id="261" r:id="rId3"/>
    <p:sldId id="263" r:id="rId4"/>
    <p:sldId id="265" r:id="rId5"/>
    <p:sldId id="269" r:id="rId6"/>
    <p:sldId id="270" r:id="rId7"/>
    <p:sldId id="284" r:id="rId8"/>
    <p:sldId id="271" r:id="rId9"/>
    <p:sldId id="267" r:id="rId10"/>
    <p:sldId id="285" r:id="rId11"/>
    <p:sldId id="273" r:id="rId12"/>
    <p:sldId id="274" r:id="rId13"/>
    <p:sldId id="277" r:id="rId14"/>
    <p:sldId id="289" r:id="rId15"/>
    <p:sldId id="275" r:id="rId16"/>
    <p:sldId id="280" r:id="rId17"/>
    <p:sldId id="279" r:id="rId18"/>
    <p:sldId id="281" r:id="rId19"/>
    <p:sldId id="282" r:id="rId20"/>
    <p:sldId id="283" r:id="rId21"/>
    <p:sldId id="272" r:id="rId22"/>
    <p:sldId id="287" r:id="rId23"/>
    <p:sldId id="288" r:id="rId24"/>
    <p:sldId id="268" r:id="rId2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Press Start" panose="02000009000000000000" pitchFamily="49" charset="0"/>
      <p:regular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모리스9" panose="02020601000101010101" pitchFamily="18" charset="-127"/>
      <p:regular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2F58"/>
    <a:srgbClr val="00FF99"/>
    <a:srgbClr val="AE4071"/>
    <a:srgbClr val="D86284"/>
    <a:srgbClr val="99FFCC"/>
    <a:srgbClr val="482E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3056" autoAdjust="0"/>
  </p:normalViewPr>
  <p:slideViewPr>
    <p:cSldViewPr snapToGrid="0">
      <p:cViewPr varScale="1">
        <p:scale>
          <a:sx n="79" d="100"/>
          <a:sy n="79" d="100"/>
        </p:scale>
        <p:origin x="15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DC005-278A-44F7-A690-FA621158DEE7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65B7BC-9423-495F-92FC-8445C88C06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608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65B7BC-9423-495F-92FC-8445C88C068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829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96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45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4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8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615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87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084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03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10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127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7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D2E5C-0FC1-4950-A380-1AA364683779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3F34F-03AF-48F6-AC56-0D7DB08E2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414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3.png"/><Relationship Id="rId9" Type="http://schemas.openxmlformats.org/officeDocument/2006/relationships/image" Target="../media/image21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전자기기, 모니터, 컴퓨터이(가) 표시된 사진&#10;&#10;자동 생성된 설명">
            <a:extLst>
              <a:ext uri="{FF2B5EF4-FFF2-40B4-BE49-F238E27FC236}">
                <a16:creationId xmlns:a16="http://schemas.microsoft.com/office/drawing/2014/main" id="{B203B714-D8FB-4A08-8193-2E62927E9C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33" y="371991"/>
            <a:ext cx="7492731" cy="602881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98022" y="981689"/>
            <a:ext cx="6712094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Press Start" panose="02000009000000000000" pitchFamily="49" charset="0"/>
              </a:rPr>
              <a:t>Embedded Vision Term Project</a:t>
            </a:r>
          </a:p>
          <a:p>
            <a:pPr algn="ctr"/>
            <a:r>
              <a:rPr lang="en-US" altLang="ko-KR" b="1" dirty="0">
                <a:latin typeface="Press Start" panose="02000009000000000000" pitchFamily="49" charset="0"/>
              </a:rPr>
              <a:t>.</a:t>
            </a:r>
          </a:p>
          <a:p>
            <a:pPr algn="ctr"/>
            <a:r>
              <a:rPr lang="en-US" altLang="ko-KR" sz="1600" b="1" dirty="0">
                <a:latin typeface="Press Start" panose="02000009000000000000" pitchFamily="49" charset="0"/>
              </a:rPr>
              <a:t>.</a:t>
            </a:r>
          </a:p>
          <a:p>
            <a:pPr algn="ctr"/>
            <a:r>
              <a:rPr lang="en-US" altLang="ko-KR" sz="1600" dirty="0">
                <a:latin typeface="Press Start" panose="02000009000000000000" pitchFamily="49" charset="0"/>
              </a:rPr>
              <a:t>.</a:t>
            </a:r>
          </a:p>
          <a:p>
            <a:pPr algn="ctr"/>
            <a:endParaRPr lang="en-US" altLang="ko-KR" sz="1600" dirty="0">
              <a:solidFill>
                <a:schemeClr val="bg1"/>
              </a:solidFill>
              <a:latin typeface="Press Start" panose="02000009000000000000" pitchFamily="49" charset="0"/>
            </a:endParaRPr>
          </a:p>
          <a:p>
            <a:pPr algn="ctr"/>
            <a:r>
              <a:rPr lang="ko-KR" altLang="en-US" sz="3200" b="1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3200" b="1" dirty="0">
                <a:latin typeface="모리스9" panose="02020601000101010101" pitchFamily="18" charset="-127"/>
                <a:ea typeface="모리스9" panose="02020601000101010101" pitchFamily="18" charset="-127"/>
              </a:rPr>
              <a:t>=&gt; </a:t>
            </a:r>
            <a:r>
              <a:rPr lang="ko-KR" altLang="en-US" sz="3200" b="1" dirty="0">
                <a:latin typeface="모리스9" panose="02020601000101010101" pitchFamily="18" charset="-127"/>
                <a:ea typeface="모리스9" panose="02020601000101010101" pitchFamily="18" charset="-127"/>
              </a:rPr>
              <a:t>틀린 그림 찾기 </a:t>
            </a:r>
            <a:r>
              <a:rPr lang="en-US" altLang="ko-KR" sz="3200" b="1" dirty="0">
                <a:latin typeface="모리스9" panose="02020601000101010101" pitchFamily="18" charset="-127"/>
                <a:ea typeface="모리스9" panose="02020601000101010101" pitchFamily="18" charset="-127"/>
              </a:rPr>
              <a:t>&lt;=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algn="r"/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2015146015 </a:t>
            </a:r>
            <a:r>
              <a:rPr lang="ko-KR" altLang="en-US" sz="20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방현민</a:t>
            </a: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algn="r"/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2015146004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김동원</a:t>
            </a: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algn="r"/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2015146019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송근주</a:t>
            </a: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456161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950259"/>
            <a:ext cx="8202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Point1..Change GAME MODE;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461248"/>
            <a:ext cx="86419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알고리즘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(Flow Chart)</a:t>
            </a:r>
          </a:p>
          <a:p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MOUSE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EVENT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가 발생했을 때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전역변수로 설정한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mode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변수 값 변경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mode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변수 값에 알맞은 이미지를 출력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4" name="순서도: 수행의 시작/종료 23">
            <a:extLst>
              <a:ext uri="{FF2B5EF4-FFF2-40B4-BE49-F238E27FC236}">
                <a16:creationId xmlns:a16="http://schemas.microsoft.com/office/drawing/2014/main" id="{C4978FC7-5D80-43DD-AB2F-72A635B4821E}"/>
              </a:ext>
            </a:extLst>
          </p:cNvPr>
          <p:cNvSpPr/>
          <p:nvPr/>
        </p:nvSpPr>
        <p:spPr>
          <a:xfrm>
            <a:off x="4486835" y="1963379"/>
            <a:ext cx="1436815" cy="881843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Start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5" name="순서도: 수행의 시작/종료 24">
            <a:extLst>
              <a:ext uri="{FF2B5EF4-FFF2-40B4-BE49-F238E27FC236}">
                <a16:creationId xmlns:a16="http://schemas.microsoft.com/office/drawing/2014/main" id="{16949929-0441-4608-8CE2-6A190A12AAEA}"/>
              </a:ext>
            </a:extLst>
          </p:cNvPr>
          <p:cNvSpPr/>
          <p:nvPr/>
        </p:nvSpPr>
        <p:spPr>
          <a:xfrm>
            <a:off x="4486834" y="3694307"/>
            <a:ext cx="1436815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PLAY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6" name="순서도: 수행의 시작/종료 25">
            <a:extLst>
              <a:ext uri="{FF2B5EF4-FFF2-40B4-BE49-F238E27FC236}">
                <a16:creationId xmlns:a16="http://schemas.microsoft.com/office/drawing/2014/main" id="{734BDB5F-8C61-4758-B483-D46AF4DF15D2}"/>
              </a:ext>
            </a:extLst>
          </p:cNvPr>
          <p:cNvSpPr/>
          <p:nvPr/>
        </p:nvSpPr>
        <p:spPr>
          <a:xfrm>
            <a:off x="3236504" y="5568839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CLEAR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7" name="순서도: 수행의 시작/종료 26">
            <a:extLst>
              <a:ext uri="{FF2B5EF4-FFF2-40B4-BE49-F238E27FC236}">
                <a16:creationId xmlns:a16="http://schemas.microsoft.com/office/drawing/2014/main" id="{DB40B707-8C98-477B-BAD7-04964022CDB5}"/>
              </a:ext>
            </a:extLst>
          </p:cNvPr>
          <p:cNvSpPr/>
          <p:nvPr/>
        </p:nvSpPr>
        <p:spPr>
          <a:xfrm>
            <a:off x="5101116" y="5568839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OVER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D8AD477-1676-4192-B5CB-7F2501299DCC}"/>
              </a:ext>
            </a:extLst>
          </p:cNvPr>
          <p:cNvCxnSpPr>
            <a:stCxn id="24" idx="2"/>
            <a:endCxn id="25" idx="0"/>
          </p:cNvCxnSpPr>
          <p:nvPr/>
        </p:nvCxnSpPr>
        <p:spPr>
          <a:xfrm flipH="1">
            <a:off x="5205242" y="2845222"/>
            <a:ext cx="1" cy="84908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440A69C-4ADC-46FC-B470-C4DB48952259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3954911" y="4495982"/>
            <a:ext cx="1250331" cy="10728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62889B9-1C4F-4808-B916-30DA4DA118A1}"/>
              </a:ext>
            </a:extLst>
          </p:cNvPr>
          <p:cNvCxnSpPr>
            <a:stCxn id="25" idx="2"/>
            <a:endCxn id="27" idx="0"/>
          </p:cNvCxnSpPr>
          <p:nvPr/>
        </p:nvCxnSpPr>
        <p:spPr>
          <a:xfrm>
            <a:off x="5205242" y="4495982"/>
            <a:ext cx="614281" cy="10728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순서도: 데이터 32">
            <a:extLst>
              <a:ext uri="{FF2B5EF4-FFF2-40B4-BE49-F238E27FC236}">
                <a16:creationId xmlns:a16="http://schemas.microsoft.com/office/drawing/2014/main" id="{D3FF995D-B71D-4932-83B5-4C28B068DDAA}"/>
              </a:ext>
            </a:extLst>
          </p:cNvPr>
          <p:cNvSpPr/>
          <p:nvPr/>
        </p:nvSpPr>
        <p:spPr>
          <a:xfrm>
            <a:off x="6515188" y="1969553"/>
            <a:ext cx="1853493" cy="881843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mode == TITLE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4" name="순서도: 데이터 33">
            <a:extLst>
              <a:ext uri="{FF2B5EF4-FFF2-40B4-BE49-F238E27FC236}">
                <a16:creationId xmlns:a16="http://schemas.microsoft.com/office/drawing/2014/main" id="{94BA85A8-2B8F-43D0-B882-CF1A0C6C657C}"/>
              </a:ext>
            </a:extLst>
          </p:cNvPr>
          <p:cNvSpPr/>
          <p:nvPr/>
        </p:nvSpPr>
        <p:spPr>
          <a:xfrm>
            <a:off x="7122128" y="5585646"/>
            <a:ext cx="1808011" cy="801675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mode == OVER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6" name="순서도: 데이터 35">
            <a:extLst>
              <a:ext uri="{FF2B5EF4-FFF2-40B4-BE49-F238E27FC236}">
                <a16:creationId xmlns:a16="http://schemas.microsoft.com/office/drawing/2014/main" id="{AFD6D055-4CF2-4F75-A864-CCDAABB8C028}"/>
              </a:ext>
            </a:extLst>
          </p:cNvPr>
          <p:cNvSpPr/>
          <p:nvPr/>
        </p:nvSpPr>
        <p:spPr>
          <a:xfrm>
            <a:off x="6161825" y="3687174"/>
            <a:ext cx="1808011" cy="801675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mode == PLAY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0676BA86-FDD9-489F-8AEF-715485286936}"/>
              </a:ext>
            </a:extLst>
          </p:cNvPr>
          <p:cNvCxnSpPr>
            <a:stCxn id="24" idx="3"/>
            <a:endCxn id="33" idx="2"/>
          </p:cNvCxnSpPr>
          <p:nvPr/>
        </p:nvCxnSpPr>
        <p:spPr>
          <a:xfrm>
            <a:off x="5923650" y="2404301"/>
            <a:ext cx="776887" cy="617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A6FF676-09E2-4882-94AF-CA4B7CDC3096}"/>
              </a:ext>
            </a:extLst>
          </p:cNvPr>
          <p:cNvCxnSpPr>
            <a:stCxn id="25" idx="3"/>
            <a:endCxn id="36" idx="2"/>
          </p:cNvCxnSpPr>
          <p:nvPr/>
        </p:nvCxnSpPr>
        <p:spPr>
          <a:xfrm flipV="1">
            <a:off x="5923649" y="4088012"/>
            <a:ext cx="418977" cy="713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CDABD9A-4926-495E-AE67-09E097EE9E6C}"/>
              </a:ext>
            </a:extLst>
          </p:cNvPr>
          <p:cNvSpPr/>
          <p:nvPr/>
        </p:nvSpPr>
        <p:spPr>
          <a:xfrm>
            <a:off x="3091992" y="5324627"/>
            <a:ext cx="3885255" cy="1229997"/>
          </a:xfrm>
          <a:prstGeom prst="roundRect">
            <a:avLst/>
          </a:prstGeom>
          <a:noFill/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EC87B8E1-D51E-4E43-A541-500FC5878F4E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6977247" y="5977529"/>
            <a:ext cx="325682" cy="895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08700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950259"/>
            <a:ext cx="438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Point2..Timer;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461248"/>
            <a:ext cx="86419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알고리즘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(Flow Chart)</a:t>
            </a:r>
          </a:p>
          <a:p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GAMETIME = 60;</a:t>
            </a:r>
          </a:p>
          <a:p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LIFE = 3;</a:t>
            </a:r>
          </a:p>
          <a:p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static int Timer = GAMETIME; </a:t>
            </a:r>
          </a:p>
          <a:p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static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int life = LIFE;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ko-KR" altLang="en-US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9F3B8D95-EF10-440F-BFB1-C75A219CFF7F}"/>
              </a:ext>
            </a:extLst>
          </p:cNvPr>
          <p:cNvSpPr/>
          <p:nvPr/>
        </p:nvSpPr>
        <p:spPr>
          <a:xfrm>
            <a:off x="3665333" y="2058581"/>
            <a:ext cx="1436815" cy="881843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Start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5" name="순서도: 데이터 4">
            <a:extLst>
              <a:ext uri="{FF2B5EF4-FFF2-40B4-BE49-F238E27FC236}">
                <a16:creationId xmlns:a16="http://schemas.microsoft.com/office/drawing/2014/main" id="{192FE934-C76B-4AD3-AC7F-C518B21B27A3}"/>
              </a:ext>
            </a:extLst>
          </p:cNvPr>
          <p:cNvSpPr/>
          <p:nvPr/>
        </p:nvSpPr>
        <p:spPr>
          <a:xfrm>
            <a:off x="5381024" y="2058581"/>
            <a:ext cx="1853493" cy="881843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Timer = GAMETIME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22F0D000-C7B5-420C-8BE3-E8FED6CCEFC9}"/>
              </a:ext>
            </a:extLst>
          </p:cNvPr>
          <p:cNvSpPr/>
          <p:nvPr/>
        </p:nvSpPr>
        <p:spPr>
          <a:xfrm>
            <a:off x="3674297" y="3783029"/>
            <a:ext cx="1436815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PLAY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0AAEFE9C-F528-466D-893C-0866AB7CA7CC}"/>
              </a:ext>
            </a:extLst>
          </p:cNvPr>
          <p:cNvSpPr/>
          <p:nvPr/>
        </p:nvSpPr>
        <p:spPr>
          <a:xfrm>
            <a:off x="1706917" y="5628399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CLEAR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CA57AE65-338B-49BF-A872-887D952F7B5C}"/>
              </a:ext>
            </a:extLst>
          </p:cNvPr>
          <p:cNvSpPr/>
          <p:nvPr/>
        </p:nvSpPr>
        <p:spPr>
          <a:xfrm>
            <a:off x="5453839" y="5628399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OVER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AED0D8E-816C-4E10-9D3F-DEFC62999053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4383741" y="2940424"/>
            <a:ext cx="8964" cy="8426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C78CD3D-470F-4AD1-9BCC-8C36E8581F17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flipH="1">
            <a:off x="2425324" y="4584704"/>
            <a:ext cx="1967381" cy="10436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2CA4AA2-4435-4778-8FBC-F18542FCF68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4392705" y="4584704"/>
            <a:ext cx="1779541" cy="10436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순서도: 판단 28">
            <a:extLst>
              <a:ext uri="{FF2B5EF4-FFF2-40B4-BE49-F238E27FC236}">
                <a16:creationId xmlns:a16="http://schemas.microsoft.com/office/drawing/2014/main" id="{9C7CDE84-292D-4335-A51C-4EDFAFA43911}"/>
              </a:ext>
            </a:extLst>
          </p:cNvPr>
          <p:cNvSpPr/>
          <p:nvPr/>
        </p:nvSpPr>
        <p:spPr>
          <a:xfrm>
            <a:off x="5531221" y="3571647"/>
            <a:ext cx="1335065" cy="866848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Timer</a:t>
            </a:r>
          </a:p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== 0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AD15D88-10F8-4F73-9796-4A166DE65B72}"/>
              </a:ext>
            </a:extLst>
          </p:cNvPr>
          <p:cNvCxnSpPr>
            <a:cxnSpLocks/>
          </p:cNvCxnSpPr>
          <p:nvPr/>
        </p:nvCxnSpPr>
        <p:spPr>
          <a:xfrm flipV="1">
            <a:off x="5102148" y="3995644"/>
            <a:ext cx="429073" cy="776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순서도: 데이터 39">
            <a:extLst>
              <a:ext uri="{FF2B5EF4-FFF2-40B4-BE49-F238E27FC236}">
                <a16:creationId xmlns:a16="http://schemas.microsoft.com/office/drawing/2014/main" id="{7C156225-9710-44AB-8E2B-F2BC400541ED}"/>
              </a:ext>
            </a:extLst>
          </p:cNvPr>
          <p:cNvSpPr/>
          <p:nvPr/>
        </p:nvSpPr>
        <p:spPr>
          <a:xfrm>
            <a:off x="3443095" y="5633262"/>
            <a:ext cx="1808011" cy="801675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Timer = GAMETIME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27122481-1863-4882-B370-F83512A93D6D}"/>
              </a:ext>
            </a:extLst>
          </p:cNvPr>
          <p:cNvCxnSpPr>
            <a:stCxn id="4" idx="3"/>
            <a:endCxn id="5" idx="2"/>
          </p:cNvCxnSpPr>
          <p:nvPr/>
        </p:nvCxnSpPr>
        <p:spPr>
          <a:xfrm>
            <a:off x="5102148" y="2499503"/>
            <a:ext cx="4642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BB43EC9C-30C8-4082-83DF-FCB3A9D62155}"/>
              </a:ext>
            </a:extLst>
          </p:cNvPr>
          <p:cNvCxnSpPr>
            <a:stCxn id="11" idx="3"/>
            <a:endCxn id="40" idx="2"/>
          </p:cNvCxnSpPr>
          <p:nvPr/>
        </p:nvCxnSpPr>
        <p:spPr>
          <a:xfrm>
            <a:off x="3143731" y="6029237"/>
            <a:ext cx="480165" cy="486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FE04EC20-235B-4AEA-82A2-06D3278355CD}"/>
              </a:ext>
            </a:extLst>
          </p:cNvPr>
          <p:cNvCxnSpPr>
            <a:stCxn id="12" idx="1"/>
            <a:endCxn id="40" idx="5"/>
          </p:cNvCxnSpPr>
          <p:nvPr/>
        </p:nvCxnSpPr>
        <p:spPr>
          <a:xfrm flipH="1">
            <a:off x="5070305" y="6029237"/>
            <a:ext cx="383534" cy="486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2765BE6D-B864-441C-8825-F10DDB76E1A1}"/>
              </a:ext>
            </a:extLst>
          </p:cNvPr>
          <p:cNvCxnSpPr>
            <a:cxnSpLocks/>
            <a:endCxn id="12" idx="3"/>
          </p:cNvCxnSpPr>
          <p:nvPr/>
        </p:nvCxnSpPr>
        <p:spPr>
          <a:xfrm rot="5400000">
            <a:off x="6879092" y="4596265"/>
            <a:ext cx="1444533" cy="1421410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CDD48415-B74E-47FE-8F00-121269BA922B}"/>
              </a:ext>
            </a:extLst>
          </p:cNvPr>
          <p:cNvCxnSpPr>
            <a:stCxn id="29" idx="3"/>
          </p:cNvCxnSpPr>
          <p:nvPr/>
        </p:nvCxnSpPr>
        <p:spPr>
          <a:xfrm>
            <a:off x="6866286" y="4005071"/>
            <a:ext cx="1436813" cy="1002379"/>
          </a:xfrm>
          <a:prstGeom prst="bentConnector3">
            <a:avLst>
              <a:gd name="adj1" fmla="val 100538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04778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869577"/>
            <a:ext cx="438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Point2..Timer;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196666"/>
            <a:ext cx="8641977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코드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예시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) - </a:t>
            </a:r>
            <a:r>
              <a:rPr lang="en-US" altLang="ko-KR" sz="20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</a:t>
            </a: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385482" y="1597497"/>
            <a:ext cx="864197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 </a:t>
            </a:r>
            <a:r>
              <a:rPr lang="en-US" altLang="ko-KR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 loop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 </a:t>
            </a:r>
            <a:r>
              <a:rPr lang="en-US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while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3 </a:t>
            </a:r>
            <a:r>
              <a:rPr lang="en-US" altLang="ko-KR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 TIMER Callback </a:t>
            </a:r>
            <a:r>
              <a:rPr lang="en-US" altLang="ko-KR" dirty="0" err="1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Func</a:t>
            </a:r>
            <a:endParaRPr lang="en-US" altLang="ko-KR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4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my_callback_function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&amp;title);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5 </a:t>
            </a:r>
            <a:r>
              <a:rPr lang="en-US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if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(mode ==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TITLE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6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7 timer 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GAMETIME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8 life 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LIFE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9 </a:t>
            </a:r>
            <a:r>
              <a:rPr lang="nn-NO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nn-NO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i = </a:t>
            </a:r>
            <a:r>
              <a:rPr lang="nn-NO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 i &lt; </a:t>
            </a:r>
            <a:r>
              <a:rPr lang="nn-NO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1024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 i++)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10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11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kpt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] = Point(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12 }</a:t>
            </a:r>
          </a:p>
          <a:p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13 </a:t>
            </a:r>
            <a:r>
              <a:rPr lang="nn-NO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nn-NO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i = </a:t>
            </a:r>
            <a:r>
              <a:rPr lang="nn-NO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 i &lt; </a:t>
            </a:r>
            <a:r>
              <a:rPr lang="nn-NO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nn-NO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 i++)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14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15 Answer[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] = Point(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16 }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17 }</a:t>
            </a: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BAB49-327D-4651-85DA-DAF4177E4978}"/>
              </a:ext>
            </a:extLst>
          </p:cNvPr>
          <p:cNvSpPr txBox="1"/>
          <p:nvPr/>
        </p:nvSpPr>
        <p:spPr>
          <a:xfrm>
            <a:off x="5006650" y="1655914"/>
            <a:ext cx="37518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18 </a:t>
            </a:r>
            <a:r>
              <a:rPr lang="en-US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(mode ==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PLAY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19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20 timer -=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21 }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22 </a:t>
            </a:r>
            <a:r>
              <a:rPr lang="en-US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(mode ==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LEVEL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23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24 }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25 </a:t>
            </a:r>
            <a:r>
              <a:rPr lang="en-US" altLang="ko-KR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(mode ==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OVER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26 {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27 timer = </a:t>
            </a:r>
            <a:r>
              <a:rPr lang="en-US" altLang="ko-KR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GAMETIME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28 }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29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waitKey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100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30 }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412386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887505"/>
            <a:ext cx="4383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Point2..Timer;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237129"/>
            <a:ext cx="8641977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주요 코드 설명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예시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) - </a:t>
            </a:r>
            <a:r>
              <a:rPr lang="en-US" altLang="ko-KR" sz="20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</a:t>
            </a: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385482" y="1762867"/>
            <a:ext cx="864197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- Timer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숫자를 게임 화면에 출력하기 위해 두가지 함수 사용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342900" indent="-342900">
              <a:buAutoNum type="arabicParenR"/>
            </a:pP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PutText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&gt;&gt; text string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을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image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에 띄우는 기능을 하는 함수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ex)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putText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copyImage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timeStr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99FFCC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img.cols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/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2 - 40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100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FONT_HERSHEY_PLAIN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4.0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2) 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decToStr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함수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&gt;&gt;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숫자형으로 돌아가는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Timer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변수를 문자열의 형태로 변환시켜주는 함수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ex)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다음 장에 설명  </a:t>
            </a:r>
          </a:p>
        </p:txBody>
      </p:sp>
    </p:spTree>
    <p:extLst>
      <p:ext uri="{BB962C8B-B14F-4D97-AF65-F5344CB8AC3E}">
        <p14:creationId xmlns:p14="http://schemas.microsoft.com/office/powerpoint/2010/main" val="26726838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1057835"/>
            <a:ext cx="8373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Point3..MOUSE EVENT (</a:t>
            </a:r>
            <a:r>
              <a:rPr lang="ko-KR" altLang="en-US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정답 판별</a:t>
            </a:r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);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560321"/>
            <a:ext cx="8641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알고리즘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(Flow Chart)</a:t>
            </a: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9F3B8D95-EF10-440F-BFB1-C75A219CFF7F}"/>
              </a:ext>
            </a:extLst>
          </p:cNvPr>
          <p:cNvSpPr/>
          <p:nvPr/>
        </p:nvSpPr>
        <p:spPr>
          <a:xfrm>
            <a:off x="3324230" y="1756446"/>
            <a:ext cx="1436815" cy="881843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MOUSE</a:t>
            </a:r>
            <a:r>
              <a:rPr lang="ko-KR" altLang="en-US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EVENT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CA57AE65-338B-49BF-A872-887D952F7B5C}"/>
              </a:ext>
            </a:extLst>
          </p:cNvPr>
          <p:cNvSpPr/>
          <p:nvPr/>
        </p:nvSpPr>
        <p:spPr>
          <a:xfrm>
            <a:off x="1379079" y="5978577"/>
            <a:ext cx="1079500" cy="602310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WAIT KEY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AED0D8E-816C-4E10-9D3F-DEFC62999053}"/>
              </a:ext>
            </a:extLst>
          </p:cNvPr>
          <p:cNvCxnSpPr>
            <a:cxnSpLocks/>
            <a:stCxn id="4" idx="2"/>
            <a:endCxn id="20" idx="0"/>
          </p:cNvCxnSpPr>
          <p:nvPr/>
        </p:nvCxnSpPr>
        <p:spPr>
          <a:xfrm flipH="1">
            <a:off x="4042637" y="2638289"/>
            <a:ext cx="1" cy="19621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순서도: 판단 19">
            <a:extLst>
              <a:ext uri="{FF2B5EF4-FFF2-40B4-BE49-F238E27FC236}">
                <a16:creationId xmlns:a16="http://schemas.microsoft.com/office/drawing/2014/main" id="{6B2E1AA4-FD95-4552-9B94-973E4E3DC5B9}"/>
              </a:ext>
            </a:extLst>
          </p:cNvPr>
          <p:cNvSpPr/>
          <p:nvPr/>
        </p:nvSpPr>
        <p:spPr>
          <a:xfrm>
            <a:off x="3073394" y="2834505"/>
            <a:ext cx="1938485" cy="1002055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Ground.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Contain()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3" name="순서도: 판단 22">
            <a:extLst>
              <a:ext uri="{FF2B5EF4-FFF2-40B4-BE49-F238E27FC236}">
                <a16:creationId xmlns:a16="http://schemas.microsoft.com/office/drawing/2014/main" id="{3DB61D38-B3B5-4C48-8D2C-9C1163829D71}"/>
              </a:ext>
            </a:extLst>
          </p:cNvPr>
          <p:cNvSpPr/>
          <p:nvPr/>
        </p:nvSpPr>
        <p:spPr>
          <a:xfrm>
            <a:off x="573516" y="4076915"/>
            <a:ext cx="2053443" cy="1002055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(ans1).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Contain()</a:t>
            </a:r>
            <a:endParaRPr lang="ko-KR" altLang="en-US" sz="14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2" name="순서도: 수행의 시작/종료 31">
            <a:extLst>
              <a:ext uri="{FF2B5EF4-FFF2-40B4-BE49-F238E27FC236}">
                <a16:creationId xmlns:a16="http://schemas.microsoft.com/office/drawing/2014/main" id="{1931A6BB-EF7C-4109-8AD3-F8D4D412741E}"/>
              </a:ext>
            </a:extLst>
          </p:cNvPr>
          <p:cNvSpPr/>
          <p:nvPr/>
        </p:nvSpPr>
        <p:spPr>
          <a:xfrm>
            <a:off x="7919666" y="4223085"/>
            <a:ext cx="1187450" cy="72879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오답 처리</a:t>
            </a:r>
          </a:p>
        </p:txBody>
      </p:sp>
      <p:sp>
        <p:nvSpPr>
          <p:cNvPr id="33" name="순서도: 수행의 시작/종료 32">
            <a:extLst>
              <a:ext uri="{FF2B5EF4-FFF2-40B4-BE49-F238E27FC236}">
                <a16:creationId xmlns:a16="http://schemas.microsoft.com/office/drawing/2014/main" id="{60383824-9FE0-4206-B4CF-E6A58F6FEE97}"/>
              </a:ext>
            </a:extLst>
          </p:cNvPr>
          <p:cNvSpPr/>
          <p:nvPr/>
        </p:nvSpPr>
        <p:spPr>
          <a:xfrm>
            <a:off x="3477191" y="5468894"/>
            <a:ext cx="1079500" cy="662541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정답 처리</a:t>
            </a:r>
          </a:p>
        </p:txBody>
      </p:sp>
      <p:sp>
        <p:nvSpPr>
          <p:cNvPr id="35" name="순서도: 판단 34">
            <a:extLst>
              <a:ext uri="{FF2B5EF4-FFF2-40B4-BE49-F238E27FC236}">
                <a16:creationId xmlns:a16="http://schemas.microsoft.com/office/drawing/2014/main" id="{C7424CFE-A1CF-4737-8EF8-FDC2AC63D7CA}"/>
              </a:ext>
            </a:extLst>
          </p:cNvPr>
          <p:cNvSpPr/>
          <p:nvPr/>
        </p:nvSpPr>
        <p:spPr>
          <a:xfrm>
            <a:off x="2990220" y="4086457"/>
            <a:ext cx="2053443" cy="1002055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(ans2).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Contain()</a:t>
            </a:r>
            <a:endParaRPr lang="ko-KR" altLang="en-US" sz="14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6" name="순서도: 판단 35">
            <a:extLst>
              <a:ext uri="{FF2B5EF4-FFF2-40B4-BE49-F238E27FC236}">
                <a16:creationId xmlns:a16="http://schemas.microsoft.com/office/drawing/2014/main" id="{FBB9F8CF-1931-48FD-AA85-5580822E2A51}"/>
              </a:ext>
            </a:extLst>
          </p:cNvPr>
          <p:cNvSpPr/>
          <p:nvPr/>
        </p:nvSpPr>
        <p:spPr>
          <a:xfrm>
            <a:off x="5454943" y="4089543"/>
            <a:ext cx="2053443" cy="1002055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(ans3).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Contain()</a:t>
            </a:r>
            <a:endParaRPr lang="ko-KR" altLang="en-US" sz="14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5F48CB0-5D22-48B1-8A2C-AEDEC8EEBF38}"/>
              </a:ext>
            </a:extLst>
          </p:cNvPr>
          <p:cNvCxnSpPr>
            <a:stCxn id="23" idx="3"/>
            <a:endCxn id="35" idx="1"/>
          </p:cNvCxnSpPr>
          <p:nvPr/>
        </p:nvCxnSpPr>
        <p:spPr>
          <a:xfrm>
            <a:off x="2626959" y="4577943"/>
            <a:ext cx="363261" cy="95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A5A94E26-7208-4894-82B4-F592602E4B79}"/>
              </a:ext>
            </a:extLst>
          </p:cNvPr>
          <p:cNvCxnSpPr>
            <a:stCxn id="35" idx="3"/>
            <a:endCxn id="36" idx="1"/>
          </p:cNvCxnSpPr>
          <p:nvPr/>
        </p:nvCxnSpPr>
        <p:spPr>
          <a:xfrm>
            <a:off x="5043663" y="4587485"/>
            <a:ext cx="411280" cy="30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EEFD1FF-9E15-4E88-BDAB-BA2DBEAB5389}"/>
              </a:ext>
            </a:extLst>
          </p:cNvPr>
          <p:cNvSpPr txBox="1"/>
          <p:nvPr/>
        </p:nvSpPr>
        <p:spPr>
          <a:xfrm>
            <a:off x="2571235" y="3583004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Y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27C8D8B-A4B2-4116-90BA-7E243CBB8BCC}"/>
              </a:ext>
            </a:extLst>
          </p:cNvPr>
          <p:cNvSpPr txBox="1"/>
          <p:nvPr/>
        </p:nvSpPr>
        <p:spPr>
          <a:xfrm>
            <a:off x="2593790" y="4242331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N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54322B-13A6-4E2A-A438-5D88ECEC8E34}"/>
              </a:ext>
            </a:extLst>
          </p:cNvPr>
          <p:cNvSpPr txBox="1"/>
          <p:nvPr/>
        </p:nvSpPr>
        <p:spPr>
          <a:xfrm>
            <a:off x="5039364" y="4214847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N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9825442D-CBF9-4484-8DB6-6FBFC11D6592}"/>
              </a:ext>
            </a:extLst>
          </p:cNvPr>
          <p:cNvCxnSpPr/>
          <p:nvPr/>
        </p:nvCxnSpPr>
        <p:spPr>
          <a:xfrm>
            <a:off x="7508386" y="4587483"/>
            <a:ext cx="411280" cy="308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67A3FE23-2DE6-4C75-BBEE-1BFA8D2C97B8}"/>
              </a:ext>
            </a:extLst>
          </p:cNvPr>
          <p:cNvCxnSpPr>
            <a:stCxn id="20" idx="2"/>
            <a:endCxn id="23" idx="0"/>
          </p:cNvCxnSpPr>
          <p:nvPr/>
        </p:nvCxnSpPr>
        <p:spPr>
          <a:xfrm rot="5400000">
            <a:off x="2701261" y="2735538"/>
            <a:ext cx="240355" cy="2442399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88A74289-841D-46D3-B7B3-D6402C8F16C5}"/>
              </a:ext>
            </a:extLst>
          </p:cNvPr>
          <p:cNvSpPr txBox="1"/>
          <p:nvPr/>
        </p:nvSpPr>
        <p:spPr>
          <a:xfrm>
            <a:off x="7508386" y="4223085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N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11CDDD4A-7678-49CE-9475-998748F5184D}"/>
              </a:ext>
            </a:extLst>
          </p:cNvPr>
          <p:cNvCxnSpPr>
            <a:stCxn id="20" idx="1"/>
            <a:endCxn id="12" idx="1"/>
          </p:cNvCxnSpPr>
          <p:nvPr/>
        </p:nvCxnSpPr>
        <p:spPr>
          <a:xfrm rot="10800000" flipV="1">
            <a:off x="1379080" y="3335532"/>
            <a:ext cx="1694315" cy="2944199"/>
          </a:xfrm>
          <a:prstGeom prst="bentConnector3">
            <a:avLst>
              <a:gd name="adj1" fmla="val 15855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CC43442-E4FA-460F-80E3-F6517434A99D}"/>
              </a:ext>
            </a:extLst>
          </p:cNvPr>
          <p:cNvSpPr txBox="1"/>
          <p:nvPr/>
        </p:nvSpPr>
        <p:spPr>
          <a:xfrm>
            <a:off x="2418450" y="2992642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N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2CB3CA91-361F-402B-B124-950FD8C976B9}"/>
              </a:ext>
            </a:extLst>
          </p:cNvPr>
          <p:cNvCxnSpPr>
            <a:stCxn id="23" idx="2"/>
            <a:endCxn id="33" idx="1"/>
          </p:cNvCxnSpPr>
          <p:nvPr/>
        </p:nvCxnSpPr>
        <p:spPr>
          <a:xfrm>
            <a:off x="1600238" y="5078970"/>
            <a:ext cx="1876953" cy="7211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id="{8051F831-AD2C-43D6-9BA3-2E8A53F055E0}"/>
              </a:ext>
            </a:extLst>
          </p:cNvPr>
          <p:cNvCxnSpPr>
            <a:stCxn id="35" idx="2"/>
            <a:endCxn id="33" idx="0"/>
          </p:cNvCxnSpPr>
          <p:nvPr/>
        </p:nvCxnSpPr>
        <p:spPr>
          <a:xfrm flipH="1">
            <a:off x="4016941" y="5088512"/>
            <a:ext cx="1" cy="3803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E892B076-C4AD-4412-B6F6-4391D15C4E42}"/>
              </a:ext>
            </a:extLst>
          </p:cNvPr>
          <p:cNvCxnSpPr>
            <a:stCxn id="36" idx="2"/>
            <a:endCxn id="33" idx="3"/>
          </p:cNvCxnSpPr>
          <p:nvPr/>
        </p:nvCxnSpPr>
        <p:spPr>
          <a:xfrm flipH="1">
            <a:off x="4556691" y="5091598"/>
            <a:ext cx="1924974" cy="7085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1F4C9FBD-A811-46D6-B7CE-932F66ADEC07}"/>
              </a:ext>
            </a:extLst>
          </p:cNvPr>
          <p:cNvSpPr txBox="1"/>
          <p:nvPr/>
        </p:nvSpPr>
        <p:spPr>
          <a:xfrm>
            <a:off x="2667073" y="5177704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Y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AF4C1CA-4989-4B0E-9B63-28C0797647A2}"/>
              </a:ext>
            </a:extLst>
          </p:cNvPr>
          <p:cNvSpPr txBox="1"/>
          <p:nvPr/>
        </p:nvSpPr>
        <p:spPr>
          <a:xfrm>
            <a:off x="4073236" y="5056726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Y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26FC5848-EDC5-4F75-99B3-E8A764B66A25}"/>
              </a:ext>
            </a:extLst>
          </p:cNvPr>
          <p:cNvSpPr txBox="1"/>
          <p:nvPr/>
        </p:nvSpPr>
        <p:spPr>
          <a:xfrm>
            <a:off x="5166747" y="5169847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Y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94" name="연결선: 꺾임 93">
            <a:extLst>
              <a:ext uri="{FF2B5EF4-FFF2-40B4-BE49-F238E27FC236}">
                <a16:creationId xmlns:a16="http://schemas.microsoft.com/office/drawing/2014/main" id="{7545592E-786E-4925-8122-A61C8C5CB68F}"/>
              </a:ext>
            </a:extLst>
          </p:cNvPr>
          <p:cNvCxnSpPr>
            <a:cxnSpLocks/>
          </p:cNvCxnSpPr>
          <p:nvPr/>
        </p:nvCxnSpPr>
        <p:spPr>
          <a:xfrm rot="5400000">
            <a:off x="3163611" y="5436440"/>
            <a:ext cx="148297" cy="1558362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연결선: 꺾임 95">
            <a:extLst>
              <a:ext uri="{FF2B5EF4-FFF2-40B4-BE49-F238E27FC236}">
                <a16:creationId xmlns:a16="http://schemas.microsoft.com/office/drawing/2014/main" id="{43C36C48-4709-4B88-A2EC-0AE45763B8B9}"/>
              </a:ext>
            </a:extLst>
          </p:cNvPr>
          <p:cNvCxnSpPr>
            <a:cxnSpLocks/>
          </p:cNvCxnSpPr>
          <p:nvPr/>
        </p:nvCxnSpPr>
        <p:spPr>
          <a:xfrm rot="5400000">
            <a:off x="5590215" y="3385448"/>
            <a:ext cx="1337890" cy="4470755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87813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1057835"/>
            <a:ext cx="8373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Point3..MOUSE EVENT (</a:t>
            </a:r>
            <a:r>
              <a:rPr lang="ko-KR" altLang="en-US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오답 검출</a:t>
            </a:r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);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413606" y="1576173"/>
            <a:ext cx="864197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알고리즘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(Flow Chart)</a:t>
            </a:r>
          </a:p>
          <a:p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* </a:t>
            </a: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함수내에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LIFE = 3; </a:t>
            </a: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static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int life = LIFE;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9F3B8D95-EF10-440F-BFB1-C75A219CFF7F}"/>
              </a:ext>
            </a:extLst>
          </p:cNvPr>
          <p:cNvSpPr/>
          <p:nvPr/>
        </p:nvSpPr>
        <p:spPr>
          <a:xfrm>
            <a:off x="3297780" y="2058581"/>
            <a:ext cx="1436815" cy="881843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Start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5" name="순서도: 데이터 4">
            <a:extLst>
              <a:ext uri="{FF2B5EF4-FFF2-40B4-BE49-F238E27FC236}">
                <a16:creationId xmlns:a16="http://schemas.microsoft.com/office/drawing/2014/main" id="{192FE934-C76B-4AD3-AC7F-C518B21B27A3}"/>
              </a:ext>
            </a:extLst>
          </p:cNvPr>
          <p:cNvSpPr/>
          <p:nvPr/>
        </p:nvSpPr>
        <p:spPr>
          <a:xfrm>
            <a:off x="5381024" y="2058581"/>
            <a:ext cx="1853493" cy="881843"/>
          </a:xfrm>
          <a:prstGeom prst="flowChartInputOutpu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life = LIFE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22F0D000-C7B5-420C-8BE3-E8FED6CCEFC9}"/>
              </a:ext>
            </a:extLst>
          </p:cNvPr>
          <p:cNvSpPr/>
          <p:nvPr/>
        </p:nvSpPr>
        <p:spPr>
          <a:xfrm>
            <a:off x="3297780" y="3816599"/>
            <a:ext cx="1436815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PLAY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0AAEFE9C-F528-466D-893C-0866AB7CA7CC}"/>
              </a:ext>
            </a:extLst>
          </p:cNvPr>
          <p:cNvSpPr/>
          <p:nvPr/>
        </p:nvSpPr>
        <p:spPr>
          <a:xfrm>
            <a:off x="1706917" y="5628399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CLEAR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CA57AE65-338B-49BF-A872-887D952F7B5C}"/>
              </a:ext>
            </a:extLst>
          </p:cNvPr>
          <p:cNvSpPr/>
          <p:nvPr/>
        </p:nvSpPr>
        <p:spPr>
          <a:xfrm>
            <a:off x="4409407" y="5620653"/>
            <a:ext cx="1436814" cy="801675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GAME OVER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AED0D8E-816C-4E10-9D3F-DEFC62999053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4016188" y="2940424"/>
            <a:ext cx="0" cy="87617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C78CD3D-470F-4AD1-9BCC-8C36E8581F17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flipH="1">
            <a:off x="2425324" y="4618274"/>
            <a:ext cx="1590864" cy="10101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2CA4AA2-4435-4778-8FBC-F18542FCF682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4016188" y="4618274"/>
            <a:ext cx="1111626" cy="100237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순서도: 판단 29">
            <a:extLst>
              <a:ext uri="{FF2B5EF4-FFF2-40B4-BE49-F238E27FC236}">
                <a16:creationId xmlns:a16="http://schemas.microsoft.com/office/drawing/2014/main" id="{68EABFB7-4E2E-4AD4-89F5-0F9E5AF4F78F}"/>
              </a:ext>
            </a:extLst>
          </p:cNvPr>
          <p:cNvSpPr/>
          <p:nvPr/>
        </p:nvSpPr>
        <p:spPr>
          <a:xfrm>
            <a:off x="7648348" y="3854523"/>
            <a:ext cx="1213695" cy="788044"/>
          </a:xfrm>
          <a:prstGeom prst="flowChartDecision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Life == 0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27122481-1863-4882-B370-F83512A93D6D}"/>
              </a:ext>
            </a:extLst>
          </p:cNvPr>
          <p:cNvCxnSpPr>
            <a:stCxn id="4" idx="3"/>
            <a:endCxn id="5" idx="2"/>
          </p:cNvCxnSpPr>
          <p:nvPr/>
        </p:nvCxnSpPr>
        <p:spPr>
          <a:xfrm>
            <a:off x="4734595" y="2499503"/>
            <a:ext cx="83177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E94E866-192C-4425-9937-427377D1B16A}"/>
              </a:ext>
            </a:extLst>
          </p:cNvPr>
          <p:cNvSpPr txBox="1"/>
          <p:nvPr/>
        </p:nvSpPr>
        <p:spPr>
          <a:xfrm>
            <a:off x="4963311" y="3867672"/>
            <a:ext cx="2552257" cy="76174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If (</a:t>
            </a:r>
            <a:r>
              <a:rPr lang="en-US" altLang="ko-KR" sz="14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MOUSELButton</a:t>
            </a:r>
            <a:r>
              <a:rPr lang="ko-KR" altLang="en-US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클릭 이벤트</a:t>
            </a:r>
            <a:r>
              <a:rPr lang="en-US" altLang="ko-KR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){</a:t>
            </a:r>
          </a:p>
          <a:p>
            <a:r>
              <a:rPr lang="en-US" altLang="ko-KR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      If(</a:t>
            </a:r>
            <a:r>
              <a:rPr lang="ko-KR" altLang="en-US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오답 부분 </a:t>
            </a:r>
            <a:r>
              <a:rPr lang="en-US" altLang="ko-KR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){ life--; }</a:t>
            </a:r>
          </a:p>
          <a:p>
            <a:r>
              <a:rPr lang="en-US" altLang="ko-KR" sz="1450" dirty="0">
                <a:latin typeface="모리스9" panose="02020601000101010101" pitchFamily="18" charset="-127"/>
                <a:ea typeface="모리스9" panose="02020601000101010101" pitchFamily="18" charset="-127"/>
              </a:rPr>
              <a:t>}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1A246339-02CE-45CB-B258-6BC9279816C9}"/>
              </a:ext>
            </a:extLst>
          </p:cNvPr>
          <p:cNvCxnSpPr>
            <a:cxnSpLocks/>
            <a:stCxn id="9" idx="3"/>
            <a:endCxn id="31" idx="1"/>
          </p:cNvCxnSpPr>
          <p:nvPr/>
        </p:nvCxnSpPr>
        <p:spPr>
          <a:xfrm>
            <a:off x="4734595" y="4217437"/>
            <a:ext cx="228716" cy="311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3EA9B23-3987-4E83-95EE-370D3B94CDB6}"/>
              </a:ext>
            </a:extLst>
          </p:cNvPr>
          <p:cNvCxnSpPr>
            <a:cxnSpLocks/>
            <a:stCxn id="31" idx="3"/>
            <a:endCxn id="30" idx="1"/>
          </p:cNvCxnSpPr>
          <p:nvPr/>
        </p:nvCxnSpPr>
        <p:spPr>
          <a:xfrm flipV="1">
            <a:off x="7515568" y="4248545"/>
            <a:ext cx="132780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353E9BDB-6190-49A8-87D0-25025D8445C8}"/>
              </a:ext>
            </a:extLst>
          </p:cNvPr>
          <p:cNvCxnSpPr>
            <a:stCxn id="30" idx="3"/>
            <a:endCxn id="12" idx="3"/>
          </p:cNvCxnSpPr>
          <p:nvPr/>
        </p:nvCxnSpPr>
        <p:spPr>
          <a:xfrm flipH="1">
            <a:off x="5846221" y="4248545"/>
            <a:ext cx="3015822" cy="1772946"/>
          </a:xfrm>
          <a:prstGeom prst="bentConnector3">
            <a:avLst>
              <a:gd name="adj1" fmla="val -758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DFE7455-4A45-4466-96F8-F6B90724D5F5}"/>
              </a:ext>
            </a:extLst>
          </p:cNvPr>
          <p:cNvSpPr txBox="1"/>
          <p:nvPr/>
        </p:nvSpPr>
        <p:spPr>
          <a:xfrm>
            <a:off x="8783497" y="3865811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Y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9208B3BD-6D82-4C32-BAD5-718D94CBDCC6}"/>
              </a:ext>
            </a:extLst>
          </p:cNvPr>
          <p:cNvCxnSpPr>
            <a:stCxn id="30" idx="0"/>
          </p:cNvCxnSpPr>
          <p:nvPr/>
        </p:nvCxnSpPr>
        <p:spPr>
          <a:xfrm rot="16200000" flipV="1">
            <a:off x="5919847" y="1519174"/>
            <a:ext cx="431691" cy="423900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D535988-0594-479E-B732-C8FABE055E8F}"/>
              </a:ext>
            </a:extLst>
          </p:cNvPr>
          <p:cNvSpPr txBox="1"/>
          <p:nvPr/>
        </p:nvSpPr>
        <p:spPr>
          <a:xfrm>
            <a:off x="7495563" y="2996827"/>
            <a:ext cx="305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N</a:t>
            </a:r>
            <a:endParaRPr lang="ko-KR" altLang="en-US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35555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959223"/>
            <a:ext cx="6778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Point3...MOUSE EVENT;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246093"/>
            <a:ext cx="8641977" cy="49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주요 코드 설명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예시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385482" y="1691147"/>
            <a:ext cx="864197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2)  Mouse EVENT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의 정답 및 오답부분 검출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 </a:t>
            </a:r>
            <a:r>
              <a:rPr lang="en-US" altLang="ko-KR" sz="16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(mode == </a:t>
            </a:r>
            <a:r>
              <a:rPr lang="en-US" altLang="ko-KR" sz="1600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PLAY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2 {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3 </a:t>
            </a:r>
            <a:r>
              <a:rPr lang="en-US" altLang="ko-KR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//============================</a:t>
            </a:r>
            <a:endParaRPr lang="ko-KR" altLang="en-US" sz="1600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4 </a:t>
            </a:r>
            <a:r>
              <a:rPr lang="en-US" altLang="ko-KR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 PLAY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5 </a:t>
            </a:r>
            <a:r>
              <a:rPr lang="en-US" altLang="ko-KR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//============================</a:t>
            </a:r>
            <a:endParaRPr lang="ko-KR" altLang="en-US" sz="1600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6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&amp;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= *(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*)(param);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7</a:t>
            </a:r>
            <a:endParaRPr lang="ko-KR" altLang="en-US" sz="16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8 if (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ground.contains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(x, y)))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9 {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10</a:t>
            </a:r>
            <a:endParaRPr lang="ko-KR" altLang="en-US" sz="16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11 if (</a:t>
            </a:r>
            <a:r>
              <a:rPr lang="en-US" altLang="ko-KR" sz="16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12 Answer[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).contains(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(x, y)))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13 {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14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ansFlag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[0] =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15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drawCircle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Answer[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), param);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16 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53781-54E7-4E5D-A747-88F808F93CD1}"/>
              </a:ext>
            </a:extLst>
          </p:cNvPr>
          <p:cNvSpPr txBox="1"/>
          <p:nvPr/>
        </p:nvSpPr>
        <p:spPr>
          <a:xfrm>
            <a:off x="5289176" y="1691881"/>
            <a:ext cx="3854824" cy="537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17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).contains(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(x, y)))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18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19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ansFlag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20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drawCircle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param);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21 }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22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 if 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).contains(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(x, y)))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23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24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ansFlag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25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drawCircle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609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Answer[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147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param);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26 }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27 else	// </a:t>
            </a:r>
            <a:r>
              <a:rPr lang="ko-KR" altLang="en-US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오답부분</a:t>
            </a:r>
            <a:endParaRPr lang="en-US" altLang="ko-KR" sz="1400" b="1" dirty="0">
              <a:solidFill>
                <a:schemeClr val="bg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28 {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29 life--;</a:t>
            </a:r>
          </a:p>
          <a:p>
            <a:r>
              <a:rPr lang="fr-FR" altLang="ko-KR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30 drawX(Point(x, y), param);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31 }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32 }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33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imshow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</a:t>
            </a:r>
            <a:r>
              <a:rPr lang="en-US" altLang="ko-KR" sz="1400" dirty="0" err="1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baseImage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864618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842683"/>
            <a:ext cx="7061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Point3...MOUSE EVENT;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201271"/>
            <a:ext cx="8641977" cy="49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주요 코드 설명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예시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385482" y="1691147"/>
            <a:ext cx="864197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틀린 그림 중에서 오답 부분을 클릭할 때 마다 목숨이 하나씩 줄어들도록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함수내에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timer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변수 기준 값에 대한 </a:t>
            </a:r>
            <a:r>
              <a:rPr lang="ko-KR" altLang="en-US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조건문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+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Mouse EVENT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의 오답부분 검출 </a:t>
            </a:r>
            <a:r>
              <a:rPr lang="ko-KR" altLang="en-US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조건문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으로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LIFE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기능이 구성됨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342900" indent="-342900">
              <a:buAutoNum type="arabicParenR"/>
            </a:pP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함수내에 구현한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LIFE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출력부분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 </a:t>
            </a:r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 Play </a:t>
            </a:r>
            <a:r>
              <a:rPr lang="ko-KR" altLang="en-US" sz="1400" dirty="0" err="1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중일때</a:t>
            </a:r>
            <a:endParaRPr lang="ko-KR" altLang="en-US" sz="1400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4 char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timeStr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 = 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5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decToStr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(timer /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100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timeStr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6 //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printf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("[Test]</a:t>
            </a:r>
            <a:r>
              <a:rPr lang="en-US" altLang="ko-KR" sz="1400" dirty="0" err="1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onTimer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 : %s\n"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timeStr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7 </a:t>
            </a:r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 clone Mat param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8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= (*(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*)(param)).clone();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9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&amp;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= *(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*)(param);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10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putText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timeStr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img.cols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/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2 - 40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100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</a:p>
          <a:p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FONT_HERSHEY_PLAIN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4.0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11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12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RESOURSE_COUNT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13 </a:t>
            </a:r>
            <a:r>
              <a:rPr lang="en-US" altLang="ko-KR" sz="14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r[</a:t>
            </a:r>
            <a:r>
              <a:rPr lang="en-US" altLang="ko-KR" sz="1400" dirty="0">
                <a:solidFill>
                  <a:srgbClr val="BF2F58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RESOURSE_COUNT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];</a:t>
            </a:r>
          </a:p>
          <a:p>
            <a:r>
              <a:rPr lang="nn-NO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14 </a:t>
            </a:r>
            <a:r>
              <a:rPr lang="nn-NO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nn-NO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nn-NO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nn-NO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i = </a:t>
            </a:r>
            <a:r>
              <a:rPr lang="nn-NO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nn-NO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 i &lt; life; i++)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15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75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+ 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90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*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16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53781-54E7-4E5D-A747-88F808F93CD1}"/>
              </a:ext>
            </a:extLst>
          </p:cNvPr>
          <p:cNvSpPr txBox="1"/>
          <p:nvPr/>
        </p:nvSpPr>
        <p:spPr>
          <a:xfrm>
            <a:off x="5172635" y="2868706"/>
            <a:ext cx="38548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17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temp;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18 temp =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imread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"life.jpg"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IMREAD_COLOR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19 resize(temp,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], Size(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75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75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CV_INTER_LINEAR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20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21 r[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 = </a:t>
            </a:r>
            <a:r>
              <a:rPr lang="en-US" altLang="ko-KR" sz="14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Rect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].x,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lifePoint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].y,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].cols,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].rows);</a:t>
            </a:r>
          </a:p>
          <a:p>
            <a:r>
              <a:rPr lang="pt-BR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22 </a:t>
            </a:r>
            <a:r>
              <a:rPr lang="pt-BR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pt-BR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roi(copyImage, r[i]);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23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lifeImage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].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copyTo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roi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24 }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25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26 if (life ==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27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28 timer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39 }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30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imshow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</a:t>
            </a:r>
            <a:r>
              <a:rPr lang="en-US" altLang="ko-KR" sz="1400" dirty="0" err="1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baseImage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copyImage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31 }</a:t>
            </a:r>
            <a:r>
              <a:rPr lang="ko-KR" altLang="en-US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482781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641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Point4..SPOT THE DIFFERNECE;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98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524001"/>
            <a:ext cx="8641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20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알고리즘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(Flow Chart)</a:t>
            </a:r>
          </a:p>
        </p:txBody>
      </p: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29B76E72-1479-436B-A5A8-AE83B87E03A5}"/>
              </a:ext>
            </a:extLst>
          </p:cNvPr>
          <p:cNvSpPr/>
          <p:nvPr/>
        </p:nvSpPr>
        <p:spPr>
          <a:xfrm>
            <a:off x="1101084" y="2186051"/>
            <a:ext cx="1748118" cy="707886"/>
          </a:xfrm>
          <a:prstGeom prst="flowChartInputOutpu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원본 그림</a:t>
            </a:r>
          </a:p>
        </p:txBody>
      </p:sp>
      <p:sp>
        <p:nvSpPr>
          <p:cNvPr id="24" name="순서도: 데이터 23">
            <a:extLst>
              <a:ext uri="{FF2B5EF4-FFF2-40B4-BE49-F238E27FC236}">
                <a16:creationId xmlns:a16="http://schemas.microsoft.com/office/drawing/2014/main" id="{F4878B46-49CA-4875-9B26-F1ADA47AE732}"/>
              </a:ext>
            </a:extLst>
          </p:cNvPr>
          <p:cNvSpPr/>
          <p:nvPr/>
        </p:nvSpPr>
        <p:spPr>
          <a:xfrm>
            <a:off x="3557173" y="2186051"/>
            <a:ext cx="1748118" cy="707886"/>
          </a:xfrm>
          <a:prstGeom prst="flowChartInputOutpu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틀린 그림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346E87B8-60C2-4017-831C-2DC2CA77431D}"/>
              </a:ext>
            </a:extLst>
          </p:cNvPr>
          <p:cNvSpPr/>
          <p:nvPr/>
        </p:nvSpPr>
        <p:spPr>
          <a:xfrm>
            <a:off x="2046858" y="3208377"/>
            <a:ext cx="1999129" cy="865094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absdiff</a:t>
            </a:r>
            <a:r>
              <a:rPr lang="en-US" altLang="ko-KR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함수</a:t>
            </a:r>
          </a:p>
        </p:txBody>
      </p:sp>
      <p:sp>
        <p:nvSpPr>
          <p:cNvPr id="26" name="순서도: 수행의 시작/종료 25">
            <a:extLst>
              <a:ext uri="{FF2B5EF4-FFF2-40B4-BE49-F238E27FC236}">
                <a16:creationId xmlns:a16="http://schemas.microsoft.com/office/drawing/2014/main" id="{445A2C5C-79E6-403C-B044-13C2FC7258A2}"/>
              </a:ext>
            </a:extLst>
          </p:cNvPr>
          <p:cNvSpPr/>
          <p:nvPr/>
        </p:nvSpPr>
        <p:spPr>
          <a:xfrm>
            <a:off x="2046858" y="4409753"/>
            <a:ext cx="1999129" cy="865094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이진화</a:t>
            </a:r>
            <a:endParaRPr lang="ko-KR" altLang="en-US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27" name="순서도: 수행의 시작/종료 26">
            <a:extLst>
              <a:ext uri="{FF2B5EF4-FFF2-40B4-BE49-F238E27FC236}">
                <a16:creationId xmlns:a16="http://schemas.microsoft.com/office/drawing/2014/main" id="{67153351-BCF8-4EE0-A816-919CAF30DC30}"/>
              </a:ext>
            </a:extLst>
          </p:cNvPr>
          <p:cNvSpPr/>
          <p:nvPr/>
        </p:nvSpPr>
        <p:spPr>
          <a:xfrm>
            <a:off x="1828675" y="5503553"/>
            <a:ext cx="2435494" cy="865094"/>
          </a:xfrm>
          <a:prstGeom prst="flowChartTerminator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윤곽선 찾기 및 그리기</a:t>
            </a:r>
          </a:p>
        </p:txBody>
      </p:sp>
      <p:sp>
        <p:nvSpPr>
          <p:cNvPr id="28" name="순서도: 데이터 27">
            <a:extLst>
              <a:ext uri="{FF2B5EF4-FFF2-40B4-BE49-F238E27FC236}">
                <a16:creationId xmlns:a16="http://schemas.microsoft.com/office/drawing/2014/main" id="{6E6C754E-BE56-4CF1-959A-80EA2AF47097}"/>
              </a:ext>
            </a:extLst>
          </p:cNvPr>
          <p:cNvSpPr/>
          <p:nvPr/>
        </p:nvSpPr>
        <p:spPr>
          <a:xfrm>
            <a:off x="5133872" y="5582157"/>
            <a:ext cx="2262010" cy="707886"/>
          </a:xfrm>
          <a:prstGeom prst="flowChartInputOutpu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틀린 부분 </a:t>
            </a:r>
            <a:endParaRPr lang="en-US" altLang="ko-KR" sz="14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algn="ctr"/>
            <a:r>
              <a:rPr lang="ko-KR" altLang="en-US" sz="1400" dirty="0">
                <a:solidFill>
                  <a:schemeClr val="tx1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표시하는 그림</a:t>
            </a:r>
            <a:endParaRPr lang="ko-KR" altLang="en-US" sz="1600" dirty="0">
              <a:solidFill>
                <a:schemeClr val="tx1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4EAA49B8-CB39-4C8E-BFBE-5756AE841C73}"/>
              </a:ext>
            </a:extLst>
          </p:cNvPr>
          <p:cNvCxnSpPr>
            <a:stCxn id="3" idx="4"/>
            <a:endCxn id="8" idx="0"/>
          </p:cNvCxnSpPr>
          <p:nvPr/>
        </p:nvCxnSpPr>
        <p:spPr>
          <a:xfrm>
            <a:off x="1975143" y="2893937"/>
            <a:ext cx="1071280" cy="3144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34D2CA2-A7FE-4B30-A311-D2052E5FCD90}"/>
              </a:ext>
            </a:extLst>
          </p:cNvPr>
          <p:cNvCxnSpPr>
            <a:stCxn id="24" idx="3"/>
            <a:endCxn id="8" idx="0"/>
          </p:cNvCxnSpPr>
          <p:nvPr/>
        </p:nvCxnSpPr>
        <p:spPr>
          <a:xfrm flipH="1">
            <a:off x="3046423" y="2893937"/>
            <a:ext cx="1209997" cy="31444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00BBAF3-1C42-4BBD-92A4-201CACF8B383}"/>
              </a:ext>
            </a:extLst>
          </p:cNvPr>
          <p:cNvCxnSpPr>
            <a:stCxn id="8" idx="2"/>
            <a:endCxn id="26" idx="0"/>
          </p:cNvCxnSpPr>
          <p:nvPr/>
        </p:nvCxnSpPr>
        <p:spPr>
          <a:xfrm>
            <a:off x="3046423" y="4073471"/>
            <a:ext cx="0" cy="3362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799A10F-FE14-43A6-AE15-6A4E6099F736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 flipH="1">
            <a:off x="3046422" y="5274847"/>
            <a:ext cx="1" cy="22870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ACCD737-00BE-4707-9191-E4E9DD80D5C9}"/>
              </a:ext>
            </a:extLst>
          </p:cNvPr>
          <p:cNvCxnSpPr>
            <a:stCxn id="27" idx="3"/>
            <a:endCxn id="28" idx="2"/>
          </p:cNvCxnSpPr>
          <p:nvPr/>
        </p:nvCxnSpPr>
        <p:spPr>
          <a:xfrm>
            <a:off x="4264169" y="5936100"/>
            <a:ext cx="109590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507466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905434"/>
            <a:ext cx="8570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Point4..SPOT THE DIFFERNECE;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A3C2C9-68AD-45AB-948E-DC44C408D908}"/>
              </a:ext>
            </a:extLst>
          </p:cNvPr>
          <p:cNvSpPr txBox="1"/>
          <p:nvPr/>
        </p:nvSpPr>
        <p:spPr>
          <a:xfrm>
            <a:off x="385482" y="1219200"/>
            <a:ext cx="8641977" cy="48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☞</a:t>
            </a:r>
            <a:r>
              <a:rPr lang="ko-KR" altLang="en-US" sz="800" dirty="0">
                <a:latin typeface="맑은 고딕" panose="020B0503020000020004" pitchFamily="50" charset="-127"/>
              </a:rPr>
              <a:t>  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주요 코드 설명 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ko-KR" altLang="en-US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예시</a:t>
            </a:r>
            <a:r>
              <a:rPr lang="en-US" altLang="ko-KR" sz="2000" dirty="0">
                <a:latin typeface="모리스9" panose="02020601000101010101" pitchFamily="18" charset="-127"/>
                <a:ea typeface="모리스9" panose="02020601000101010101" pitchFamily="18" charset="-127"/>
              </a:rPr>
              <a:t>)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385482" y="1646324"/>
            <a:ext cx="864197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absdiff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함수로 두 이미지의 차이 값 반환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반환 값에 대해 이진화와 윤곽선 찾기 및 그리기 함수 이용하여 틀린 부분을 표시하는 이미지 생성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  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▶ 게임 진행 시에는 주석 처리하여 실행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틀린 곳을 검출한 이미지 생성 코드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&gt;&gt;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a;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2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gray_a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3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binary_a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4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absdiff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baseImage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copyImage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a); // </a:t>
            </a:r>
            <a:r>
              <a:rPr lang="ko-KR" altLang="en-US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다른곳</a:t>
            </a:r>
            <a:r>
              <a:rPr lang="ko-KR" altLang="en-US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찾기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5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cvtColor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(a,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gray_a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COLOR_BGR2GRAY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); // </a:t>
            </a:r>
            <a:r>
              <a:rPr lang="ko-KR" altLang="en-US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그레이 스케일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6 threshold(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gray_a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binary_a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16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THRESH_BINARY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); // </a:t>
            </a:r>
            <a:r>
              <a:rPr lang="ko-KR" altLang="en-US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이진화</a:t>
            </a:r>
          </a:p>
          <a:p>
            <a:endParaRPr lang="ko-KR" altLang="en-US" sz="16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7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vector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&lt;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vector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&lt;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&gt; &gt; contours;</a:t>
            </a:r>
          </a:p>
          <a:p>
            <a:r>
              <a:rPr lang="fr-FR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8 findContours(binary_a, contours, </a:t>
            </a:r>
            <a:r>
              <a:rPr lang="fr-FR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RETR_LIST</a:t>
            </a:r>
            <a:r>
              <a:rPr lang="fr-FR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fr-FR" altLang="ko-KR" sz="16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CHAIN_APPROX_SIMPLE</a:t>
            </a:r>
            <a:r>
              <a:rPr lang="fr-FR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ko-KR" altLang="en-US" sz="16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//contour</a:t>
            </a:r>
            <a:r>
              <a:rPr lang="ko-KR" altLang="en-US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를 </a:t>
            </a:r>
            <a:r>
              <a:rPr lang="ko-KR" altLang="en-US" sz="1600" dirty="0" err="1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근사화한다</a:t>
            </a:r>
            <a:r>
              <a:rPr lang="en-US" altLang="ko-KR" sz="16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endParaRPr lang="ko-KR" altLang="en-US" sz="1600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9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10 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vector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&lt;</a:t>
            </a:r>
            <a:r>
              <a:rPr lang="en-US" altLang="ko-KR" sz="16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Point2f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&gt;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11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 = </a:t>
            </a:r>
            <a:r>
              <a:rPr lang="en-US" altLang="ko-KR" sz="16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binary_a.clone</a:t>
            </a:r>
            <a:r>
              <a:rPr lang="en-US" altLang="ko-KR" sz="1600" dirty="0">
                <a:latin typeface="모리스9" panose="02020601000101010101" pitchFamily="18" charset="-127"/>
                <a:ea typeface="모리스9" panose="02020601000101010101" pitchFamily="18" charset="-127"/>
              </a:rPr>
              <a:t>();</a:t>
            </a:r>
          </a:p>
          <a:p>
            <a:endParaRPr lang="ko-KR" altLang="en-US" sz="1600" dirty="0"/>
          </a:p>
          <a:p>
            <a:endParaRPr lang="en-US" altLang="ko-KR" sz="16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207948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0A62916-DEE5-4475-819E-02DBDFEFD6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8" t="46578" r="65876" b="10834"/>
          <a:stretch/>
        </p:blipFill>
        <p:spPr>
          <a:xfrm>
            <a:off x="22910" y="1239339"/>
            <a:ext cx="3418920" cy="4738886"/>
          </a:xfrm>
          <a:prstGeom prst="rect">
            <a:avLst/>
          </a:prstGeom>
          <a:scene3d>
            <a:camera prst="perspectiveContrastingRightFacing"/>
            <a:lightRig rig="threePt" dir="t"/>
          </a:scene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CD2C9D-7CD6-4B92-873A-C00AC73D64F8}"/>
              </a:ext>
            </a:extLst>
          </p:cNvPr>
          <p:cNvSpPr txBox="1"/>
          <p:nvPr/>
        </p:nvSpPr>
        <p:spPr>
          <a:xfrm>
            <a:off x="968188" y="1996018"/>
            <a:ext cx="2097741" cy="475655"/>
          </a:xfrm>
          <a:prstGeom prst="rect">
            <a:avLst/>
          </a:prstGeom>
          <a:noFill/>
          <a:scene3d>
            <a:camera prst="perspectiveContrastingRightFacing"/>
            <a:lightRig rig="threePt" dir="t"/>
          </a:scene3d>
        </p:spPr>
        <p:txBody>
          <a:bodyPr wrap="square" rtlCol="0">
            <a:no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INDEX</a:t>
            </a:r>
            <a:endParaRPr lang="ko-KR" altLang="en-US" dirty="0">
              <a:latin typeface="Press Star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1388BF-BED3-42F2-ABD2-84B062EE9278}"/>
              </a:ext>
            </a:extLst>
          </p:cNvPr>
          <p:cNvSpPr txBox="1"/>
          <p:nvPr/>
        </p:nvSpPr>
        <p:spPr>
          <a:xfrm>
            <a:off x="4204446" y="1138517"/>
            <a:ext cx="441063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소개 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2400" dirty="0">
                <a:latin typeface="Press Start" panose="02000009000000000000" pitchFamily="49" charset="0"/>
              </a:rPr>
              <a:t>š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구현 방법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2400" dirty="0">
                <a:latin typeface="Press Start" panose="02000009000000000000" pitchFamily="49" charset="0"/>
              </a:rPr>
              <a:t>š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결과물</a:t>
            </a:r>
          </a:p>
        </p:txBody>
      </p:sp>
    </p:spTree>
    <p:extLst>
      <p:ext uri="{BB962C8B-B14F-4D97-AF65-F5344CB8AC3E}">
        <p14:creationId xmlns:p14="http://schemas.microsoft.com/office/powerpoint/2010/main" val="336206367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1" y="914399"/>
            <a:ext cx="8570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Point4..SPOT THE DIFFERNECE;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FBDAF-30C0-42CB-B1C8-2A502722EBC0}"/>
              </a:ext>
            </a:extLst>
          </p:cNvPr>
          <p:cNvSpPr txBox="1"/>
          <p:nvPr/>
        </p:nvSpPr>
        <p:spPr>
          <a:xfrm>
            <a:off x="413874" y="1376191"/>
            <a:ext cx="864197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틀린 곳을 검출한 이미지 생성 코드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&lt;&lt;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계속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&gt;&gt;</a:t>
            </a:r>
          </a:p>
          <a:p>
            <a:endParaRPr lang="en-US" altLang="ko-KR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12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printf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"%d\n"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contours.size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());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13 for (</a:t>
            </a:r>
            <a:r>
              <a:rPr lang="en-US" altLang="ko-KR" sz="1400" dirty="0" err="1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size_t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&lt;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contours.size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();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++)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14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15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approxPolyDP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(contours[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]),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16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arcLength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(contours[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]),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true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 *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0.02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true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17 if (fabs(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contourArea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))) &gt;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 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</a:t>
            </a:r>
            <a:r>
              <a:rPr lang="ko-KR" altLang="en-US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면적이 일정크기 이상이어야 한다</a:t>
            </a:r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18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19 int size =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approx.size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();</a:t>
            </a:r>
          </a:p>
          <a:p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//Contour</a:t>
            </a:r>
            <a:r>
              <a:rPr lang="ko-KR" altLang="en-US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를 </a:t>
            </a:r>
            <a:r>
              <a:rPr lang="ko-KR" altLang="en-US" sz="1400" dirty="0" err="1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근사화한</a:t>
            </a:r>
            <a:r>
              <a:rPr lang="ko-KR" altLang="en-US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 직선을 그린다</a:t>
            </a:r>
            <a:r>
              <a:rPr lang="en-US" altLang="ko-KR" sz="1400" dirty="0">
                <a:solidFill>
                  <a:srgbClr val="92D05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endParaRPr lang="ko-KR" altLang="en-US" sz="1400" dirty="0">
              <a:solidFill>
                <a:srgbClr val="92D050"/>
              </a:solidFill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20 if (size %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==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 {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21 line(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</a:p>
          <a:p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approx.size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()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22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k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 k &lt; size -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 k++)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23 line(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[k], </a:t>
            </a:r>
          </a:p>
          <a:p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[k +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ko-KR" altLang="en-US" sz="1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24 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en-US" altLang="ko-KR" sz="140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 k =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; k &lt; size; k++)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25 circle(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[k],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40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));</a:t>
            </a:r>
          </a:p>
          <a:p>
            <a:r>
              <a:rPr lang="en-US" altLang="ko-KR" sz="1400" dirty="0">
                <a:latin typeface="모리스9" panose="02020601000101010101" pitchFamily="18" charset="-127"/>
                <a:ea typeface="모리스9" panose="02020601000101010101" pitchFamily="18" charset="-127"/>
              </a:rPr>
              <a:t>26 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20764-BE0D-4C75-81C8-AA990994E864}"/>
              </a:ext>
            </a:extLst>
          </p:cNvPr>
          <p:cNvSpPr txBox="1"/>
          <p:nvPr/>
        </p:nvSpPr>
        <p:spPr>
          <a:xfrm>
            <a:off x="4903694" y="1364188"/>
            <a:ext cx="3854824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27 </a:t>
            </a:r>
            <a:r>
              <a:rPr lang="en-US" altLang="ko-KR" sz="135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else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{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28 line(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approx.size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() - 1], </a:t>
            </a:r>
            <a:r>
              <a:rPr lang="en-US" altLang="ko-KR" sz="135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en-US" altLang="ko-KR" sz="135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29 </a:t>
            </a:r>
            <a:r>
              <a:rPr lang="en-US" altLang="ko-KR" sz="135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en-US" altLang="ko-KR" sz="135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k =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; k &lt; size -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; k++)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30 line(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[k],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[k +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  <a:r>
              <a:rPr lang="en-US" altLang="ko-KR" sz="135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endParaRPr lang="ko-KR" altLang="en-US" sz="135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31 </a:t>
            </a:r>
            <a:r>
              <a:rPr lang="en-US" altLang="ko-KR" sz="135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for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(</a:t>
            </a:r>
            <a:r>
              <a:rPr lang="en-US" altLang="ko-KR" sz="1350" dirty="0">
                <a:solidFill>
                  <a:srgbClr val="00206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int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k =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; k &lt; size; k++)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32 circle(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[k],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Scalar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255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));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33 }</a:t>
            </a:r>
          </a:p>
          <a:p>
            <a:endParaRPr lang="ko-KR" altLang="en-US" sz="135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34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setLabel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to_string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approx.size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()), contours[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],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35 }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36 }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37 </a:t>
            </a:r>
            <a:r>
              <a:rPr lang="en-US" altLang="ko-KR" sz="135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Mat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 copy;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38 copy =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img_result.clone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();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39 int index =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;</a:t>
            </a:r>
          </a:p>
          <a:p>
            <a:r>
              <a:rPr lang="nn-NO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40 for (int i = </a:t>
            </a:r>
            <a:r>
              <a:rPr lang="nn-NO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nn-NO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; i &lt; contours.size(); i++)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{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41 if (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kpt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 == </a:t>
            </a:r>
            <a:r>
              <a:rPr lang="en-US" altLang="ko-KR" sz="1350" dirty="0">
                <a:solidFill>
                  <a:srgbClr val="00FF99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Point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0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)) continue;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42 Answer[index++] =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kpt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[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i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43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drawCircle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(Answer[index -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], &amp;copy);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44 </a:t>
            </a:r>
            <a:r>
              <a:rPr lang="en-US" altLang="ko-KR" sz="1350" dirty="0" err="1">
                <a:latin typeface="모리스9" panose="02020601000101010101" pitchFamily="18" charset="-127"/>
                <a:ea typeface="모리스9" panose="02020601000101010101" pitchFamily="18" charset="-127"/>
              </a:rPr>
              <a:t>printf</a:t>
            </a:r>
            <a:r>
              <a:rPr lang="en-US" altLang="ko-KR" sz="1350" dirty="0">
                <a:solidFill>
                  <a:srgbClr val="FFC0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("%d %d\n"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, Answer[index -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].x,</a:t>
            </a:r>
          </a:p>
          <a:p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Answer[index - </a:t>
            </a:r>
            <a:r>
              <a:rPr lang="en-US" altLang="ko-KR" sz="1350" dirty="0">
                <a:solidFill>
                  <a:srgbClr val="FFFF00"/>
                </a:solidFill>
                <a:latin typeface="모리스9" panose="02020601000101010101" pitchFamily="18" charset="-127"/>
                <a:ea typeface="모리스9" panose="02020601000101010101" pitchFamily="18" charset="-127"/>
              </a:rPr>
              <a:t>1</a:t>
            </a:r>
            <a:r>
              <a:rPr lang="en-US" altLang="ko-KR" sz="1350" dirty="0">
                <a:latin typeface="모리스9" panose="02020601000101010101" pitchFamily="18" charset="-127"/>
                <a:ea typeface="모리스9" panose="02020601000101010101" pitchFamily="18" charset="-127"/>
              </a:rPr>
              <a:t>].y);}</a:t>
            </a:r>
            <a:endParaRPr lang="ko-KR" altLang="en-US" sz="135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7697192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D32CCC-3467-4BB9-9779-09058BEDCBE2}"/>
              </a:ext>
            </a:extLst>
          </p:cNvPr>
          <p:cNvSpPr txBox="1"/>
          <p:nvPr/>
        </p:nvSpPr>
        <p:spPr>
          <a:xfrm>
            <a:off x="1975143" y="3033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결과물</a:t>
            </a:r>
          </a:p>
        </p:txBody>
      </p:sp>
      <p:pic>
        <p:nvPicPr>
          <p:cNvPr id="7" name="그림 6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87E17282-885C-4FB1-A92E-F5274E7FF1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9F532B-5058-4E49-A12E-C4FC125784CD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GAME START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화면 및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LEVEL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설정 화면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ED8EB05-E390-4EE0-B833-E30BB9BB3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70" y="2227840"/>
            <a:ext cx="4154655" cy="234528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C74C19E-AD21-491E-A605-0650232819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312" y="2227043"/>
            <a:ext cx="4265744" cy="240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2965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D32CCC-3467-4BB9-9779-09058BEDCBE2}"/>
              </a:ext>
            </a:extLst>
          </p:cNvPr>
          <p:cNvSpPr txBox="1"/>
          <p:nvPr/>
        </p:nvSpPr>
        <p:spPr>
          <a:xfrm>
            <a:off x="1975143" y="3033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결과물</a:t>
            </a:r>
          </a:p>
        </p:txBody>
      </p:sp>
      <p:pic>
        <p:nvPicPr>
          <p:cNvPr id="7" name="그림 6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87E17282-885C-4FB1-A92E-F5274E7FF1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9F532B-5058-4E49-A12E-C4FC125784CD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GAME PLAY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화면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(LEVEL EASY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로 설정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.)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689EF8-E15C-4DE9-BDBF-490C004E1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370" y="1989057"/>
            <a:ext cx="4265744" cy="25543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9C3B6AB-66A6-4CE0-B4F8-DB068CD32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6562" y="1998483"/>
            <a:ext cx="4265744" cy="25543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7AB47E-F3EA-4C68-B659-400D0D576853}"/>
              </a:ext>
            </a:extLst>
          </p:cNvPr>
          <p:cNvSpPr txBox="1"/>
          <p:nvPr/>
        </p:nvSpPr>
        <p:spPr>
          <a:xfrm>
            <a:off x="963083" y="4782169"/>
            <a:ext cx="2910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GAME PLAY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초기 화면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34B7B-DDA3-4C7D-9DA7-EF83B4189B4C}"/>
              </a:ext>
            </a:extLst>
          </p:cNvPr>
          <p:cNvSpPr txBox="1"/>
          <p:nvPr/>
        </p:nvSpPr>
        <p:spPr>
          <a:xfrm>
            <a:off x="5424275" y="4801021"/>
            <a:ext cx="2910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GAME PLAY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실행 화면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36774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D32CCC-3467-4BB9-9779-09058BEDCBE2}"/>
              </a:ext>
            </a:extLst>
          </p:cNvPr>
          <p:cNvSpPr txBox="1"/>
          <p:nvPr/>
        </p:nvSpPr>
        <p:spPr>
          <a:xfrm>
            <a:off x="1975143" y="30337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결과물</a:t>
            </a:r>
          </a:p>
        </p:txBody>
      </p:sp>
      <p:pic>
        <p:nvPicPr>
          <p:cNvPr id="7" name="그림 6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87E17282-885C-4FB1-A92E-F5274E7FF1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9F532B-5058-4E49-A12E-C4FC125784CD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GAME PLAY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결과에 따른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GAME OVER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와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CLEAR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화면 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52B17E2-5173-4953-A868-E5E78A1BB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05" y="2153931"/>
            <a:ext cx="4265744" cy="24023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B32A83-064C-4791-93D5-8FFE7A1BD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2056" y="2155527"/>
            <a:ext cx="4265744" cy="23991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DBBBD0-E6BC-429E-8E5E-210727A87763}"/>
              </a:ext>
            </a:extLst>
          </p:cNvPr>
          <p:cNvSpPr txBox="1"/>
          <p:nvPr/>
        </p:nvSpPr>
        <p:spPr>
          <a:xfrm>
            <a:off x="1475651" y="4729014"/>
            <a:ext cx="1628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CLEAR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화면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D1F9EF-3EB9-4E10-9FEE-B1FA646E6B71}"/>
              </a:ext>
            </a:extLst>
          </p:cNvPr>
          <p:cNvSpPr txBox="1"/>
          <p:nvPr/>
        </p:nvSpPr>
        <p:spPr>
          <a:xfrm>
            <a:off x="5558631" y="4813449"/>
            <a:ext cx="2392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GAME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OVER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화면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19678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전자기기, 모니터, 컴퓨터이(가) 표시된 사진&#10;&#10;자동 생성된 설명">
            <a:extLst>
              <a:ext uri="{FF2B5EF4-FFF2-40B4-BE49-F238E27FC236}">
                <a16:creationId xmlns:a16="http://schemas.microsoft.com/office/drawing/2014/main" id="{9E412940-1199-47D6-B7CE-2D29AE801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75"/>
          <a:stretch/>
        </p:blipFill>
        <p:spPr>
          <a:xfrm>
            <a:off x="1084947" y="2294965"/>
            <a:ext cx="6777100" cy="45630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3D5F9D-FF55-47A2-9CF5-FD566C6EF4EB}"/>
              </a:ext>
            </a:extLst>
          </p:cNvPr>
          <p:cNvSpPr txBox="1"/>
          <p:nvPr/>
        </p:nvSpPr>
        <p:spPr>
          <a:xfrm>
            <a:off x="1510661" y="2779060"/>
            <a:ext cx="592567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Press Start" panose="02000009000000000000" pitchFamily="49" charset="0"/>
              </a:rPr>
              <a:t>&gt;&gt; THE END &lt;&lt;</a:t>
            </a:r>
          </a:p>
          <a:p>
            <a:pPr algn="ctr"/>
            <a:r>
              <a:rPr lang="en-US" altLang="ko-KR" sz="2400" dirty="0">
                <a:latin typeface="Press Start" panose="02000009000000000000" pitchFamily="49" charset="0"/>
              </a:rPr>
              <a:t>THANK U</a:t>
            </a:r>
          </a:p>
          <a:p>
            <a:pPr algn="ctr"/>
            <a:r>
              <a:rPr lang="en-US" altLang="ko-KR" sz="2400" dirty="0">
                <a:latin typeface="Press Start" panose="02000009000000000000" pitchFamily="49" charset="0"/>
              </a:rPr>
              <a:t>.</a:t>
            </a:r>
          </a:p>
          <a:p>
            <a:pPr algn="ctr"/>
            <a:r>
              <a:rPr lang="en-US" altLang="ko-KR" sz="2400" dirty="0">
                <a:latin typeface="Press Start" panose="02000009000000000000" pitchFamily="49" charset="0"/>
              </a:rPr>
              <a:t>.</a:t>
            </a:r>
          </a:p>
          <a:p>
            <a:pPr algn="ctr"/>
            <a:endParaRPr lang="en-US" altLang="ko-KR" dirty="0">
              <a:latin typeface="Press Start" panose="02000009000000000000" pitchFamily="49" charset="0"/>
            </a:endParaRPr>
          </a:p>
          <a:p>
            <a:pPr algn="ctr"/>
            <a:r>
              <a:rPr lang="en-US" altLang="ko-KR" sz="1600" dirty="0">
                <a:latin typeface="Press Start" panose="02000009000000000000" pitchFamily="49" charset="0"/>
              </a:rPr>
              <a:t>INSERT COINS</a:t>
            </a:r>
          </a:p>
          <a:p>
            <a:pPr algn="ctr"/>
            <a:r>
              <a:rPr lang="en-US" altLang="ko-KR" sz="1600" dirty="0">
                <a:latin typeface="Press Start" panose="02000009000000000000" pitchFamily="49" charset="0"/>
              </a:rPr>
              <a:t>TO CONTINUE</a:t>
            </a:r>
            <a:endParaRPr lang="ko-KR" altLang="en-US" sz="1600" dirty="0">
              <a:latin typeface="Press Start" panose="02000009000000000000" pitchFamily="49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FA51664-65B4-4BE5-9719-451BB19CDB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22" t="25377" r="53604" b="54621"/>
          <a:stretch/>
        </p:blipFill>
        <p:spPr>
          <a:xfrm rot="20700000">
            <a:off x="3560557" y="890011"/>
            <a:ext cx="1640141" cy="8603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72A9FB-7829-4B5D-9F98-950FD925A5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2" t="24801" r="35900" b="53656"/>
          <a:stretch/>
        </p:blipFill>
        <p:spPr>
          <a:xfrm rot="1800000">
            <a:off x="1821072" y="773508"/>
            <a:ext cx="1505279" cy="11211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381F3A5-62A7-4BEC-BA98-278606A4980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73" t="10089" r="8978" b="52103"/>
          <a:stretch/>
        </p:blipFill>
        <p:spPr>
          <a:xfrm rot="19800000">
            <a:off x="6922709" y="397535"/>
            <a:ext cx="1620598" cy="14782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39460A9-DEC5-40A8-9FEB-9EEBC1FDF1D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8" t="46578" r="65876" b="10834"/>
          <a:stretch/>
        </p:blipFill>
        <p:spPr>
          <a:xfrm rot="1800000">
            <a:off x="5561624" y="706237"/>
            <a:ext cx="992866" cy="13761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AEE79C9-594E-4C90-B457-ADB4E89C02E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7" t="44820" r="43512" b="29420"/>
          <a:stretch/>
        </p:blipFill>
        <p:spPr>
          <a:xfrm rot="19800000">
            <a:off x="298567" y="702361"/>
            <a:ext cx="1143332" cy="832412"/>
          </a:xfrm>
          <a:prstGeom prst="rect">
            <a:avLst/>
          </a:prstGeom>
        </p:spPr>
      </p:pic>
      <p:pic>
        <p:nvPicPr>
          <p:cNvPr id="14" name="그래픽 13" descr="동전">
            <a:extLst>
              <a:ext uri="{FF2B5EF4-FFF2-40B4-BE49-F238E27FC236}">
                <a16:creationId xmlns:a16="http://schemas.microsoft.com/office/drawing/2014/main" id="{5460440A-6446-4140-A82D-7EEF854703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604938" y="4525637"/>
            <a:ext cx="624548" cy="62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437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75143" y="303376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ko-KR" altLang="en-US" sz="1000" dirty="0">
                <a:latin typeface="맑은 고딕" panose="020B0503020000020004" pitchFamily="50" charset="-127"/>
              </a:rPr>
              <a:t> 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소개</a:t>
            </a:r>
          </a:p>
        </p:txBody>
      </p:sp>
      <p:pic>
        <p:nvPicPr>
          <p:cNvPr id="5" name="그림 4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B3766E75-996E-4B1B-8140-A8A4DA349F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E05224-50FF-4013-B907-0DD4814C1EF0}"/>
              </a:ext>
            </a:extLst>
          </p:cNvPr>
          <p:cNvSpPr txBox="1"/>
          <p:nvPr/>
        </p:nvSpPr>
        <p:spPr>
          <a:xfrm>
            <a:off x="64254" y="1462055"/>
            <a:ext cx="935765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1.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제한된 시간 내에 원본의 그림과 원본과 틀린 부분이 있는 그림 사이에서 틀린 그림을 찾기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0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2. PLAY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 제한시간이 다 지나게 되거나 목숨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개를 모두 다 쓰게 되면  </a:t>
            </a:r>
            <a:r>
              <a:rPr lang="en-US" altLang="ko-KR" dirty="0">
                <a:latin typeface="Press Start" panose="02000009000000000000" pitchFamily="49" charset="0"/>
              </a:rPr>
              <a:t>GAME OVER</a:t>
            </a:r>
          </a:p>
          <a:p>
            <a:pPr>
              <a:lnSpc>
                <a:spcPct val="200000"/>
              </a:lnSpc>
            </a:pP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3.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순간의 집중력을 발휘하여 각 </a:t>
            </a:r>
            <a:r>
              <a:rPr lang="en-US" altLang="ko-KR" dirty="0">
                <a:latin typeface="Press Start" panose="02000009000000000000" pitchFamily="49" charset="0"/>
                <a:ea typeface="모리스9" panose="02020601000101010101" pitchFamily="18" charset="-127"/>
              </a:rPr>
              <a:t>LEVEL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마다 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개의 틀린 부분을 모두 </a:t>
            </a:r>
            <a:r>
              <a:rPr lang="en-US" altLang="ko-KR" dirty="0">
                <a:latin typeface="Press Start" panose="02000009000000000000" pitchFamily="49" charset="0"/>
                <a:ea typeface="모리스9" panose="02020601000101010101" pitchFamily="18" charset="-127"/>
              </a:rPr>
              <a:t>Clear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하는 것이 이 </a:t>
            </a:r>
            <a:r>
              <a:rPr lang="en-US" altLang="ko-KR" dirty="0">
                <a:latin typeface="Press Start" panose="02000009000000000000" pitchFamily="49" charset="0"/>
                <a:ea typeface="모리스9" panose="02020601000101010101" pitchFamily="18" charset="-127"/>
              </a:rPr>
              <a:t>GAME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의 목표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148390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E82CF2-EB3D-4958-9FAE-42279E305F2E}"/>
              </a:ext>
            </a:extLst>
          </p:cNvPr>
          <p:cNvSpPr txBox="1"/>
          <p:nvPr/>
        </p:nvSpPr>
        <p:spPr>
          <a:xfrm>
            <a:off x="1975143" y="303376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구현 방법</a:t>
            </a:r>
          </a:p>
        </p:txBody>
      </p:sp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473148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게임의 </a:t>
            </a:r>
            <a:r>
              <a:rPr lang="ko-KR" altLang="en-US" dirty="0"/>
              <a:t> </a:t>
            </a:r>
            <a:r>
              <a:rPr lang="en-US" altLang="ko-KR" dirty="0">
                <a:latin typeface="Press Start" panose="02000009000000000000" pitchFamily="49" charset="0"/>
              </a:rPr>
              <a:t>UI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작업 및 기능 구현 모두</a:t>
            </a:r>
            <a:r>
              <a:rPr lang="ko-KR" altLang="en-US" dirty="0"/>
              <a:t>  </a:t>
            </a:r>
            <a:r>
              <a:rPr lang="en-US" altLang="ko-KR" dirty="0">
                <a:latin typeface="Press Start" panose="02000009000000000000" pitchFamily="49" charset="0"/>
              </a:rPr>
              <a:t>OpenCV</a:t>
            </a:r>
            <a:r>
              <a:rPr lang="en-US" altLang="ko-KR" dirty="0"/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에서</a:t>
            </a:r>
            <a:r>
              <a:rPr lang="ko-KR" altLang="en-US" dirty="0"/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사용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lnSpc>
                <a:spcPct val="200000"/>
              </a:lnSpc>
              <a:buAutoNum type="arabicParenR"/>
            </a:pPr>
            <a:r>
              <a:rPr lang="en-US" altLang="ko-KR" dirty="0">
                <a:latin typeface="Press Start" panose="02000009000000000000" pitchFamily="49" charset="0"/>
              </a:rPr>
              <a:t> UI</a:t>
            </a:r>
            <a:r>
              <a:rPr lang="en-US" altLang="ko-KR" dirty="0"/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작업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시작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진행 구조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</a:t>
            </a:r>
            <a:r>
              <a:rPr lang="en-US" altLang="ko-KR" dirty="0">
                <a:latin typeface="Press Start" panose="02000009000000000000" pitchFamily="49" charset="0"/>
                <a:ea typeface="모리스9" panose="02020601000101010101" pitchFamily="18" charset="-127"/>
              </a:rPr>
              <a:t>CLEAR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종료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293313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E82CF2-EB3D-4958-9FAE-42279E305F2E}"/>
              </a:ext>
            </a:extLst>
          </p:cNvPr>
          <p:cNvSpPr txBox="1"/>
          <p:nvPr/>
        </p:nvSpPr>
        <p:spPr>
          <a:xfrm>
            <a:off x="1975143" y="303376"/>
            <a:ext cx="2672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UI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작업</a:t>
            </a:r>
          </a:p>
        </p:txBody>
      </p:sp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메인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8" name="그림 7" descr="상자이(가) 표시된 사진&#10;&#10;자동 생성된 설명">
            <a:extLst>
              <a:ext uri="{FF2B5EF4-FFF2-40B4-BE49-F238E27FC236}">
                <a16:creationId xmlns:a16="http://schemas.microsoft.com/office/drawing/2014/main" id="{FCC0F131-C3EE-41E6-8698-5EB6DB4A7D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56" y="1912630"/>
            <a:ext cx="4265744" cy="22928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D51B48-A15E-40E7-B0ED-5A2384D2101E}"/>
              </a:ext>
            </a:extLst>
          </p:cNvPr>
          <p:cNvSpPr txBox="1"/>
          <p:nvPr/>
        </p:nvSpPr>
        <p:spPr>
          <a:xfrm>
            <a:off x="1300599" y="4367761"/>
            <a:ext cx="22770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시작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2F0D17-D0BA-4384-8519-100F6C1A4582}"/>
              </a:ext>
            </a:extLst>
          </p:cNvPr>
          <p:cNvSpPr txBox="1"/>
          <p:nvPr/>
        </p:nvSpPr>
        <p:spPr>
          <a:xfrm>
            <a:off x="5666281" y="4367762"/>
            <a:ext cx="2417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난이도 조절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42AB5C4C-5F71-482C-B367-DFC1AD65642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958" y="1912630"/>
            <a:ext cx="4265744" cy="229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2632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진행 구조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D51B48-A15E-40E7-B0ED-5A2384D2101E}"/>
              </a:ext>
            </a:extLst>
          </p:cNvPr>
          <p:cNvSpPr txBox="1"/>
          <p:nvPr/>
        </p:nvSpPr>
        <p:spPr>
          <a:xfrm>
            <a:off x="1449261" y="5354295"/>
            <a:ext cx="6245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Œ:LIFE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타이머 숫자 표기 창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돋보기 </a:t>
            </a:r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endParaRPr lang="en-US" altLang="ko-KR" sz="2400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-&gt; PLAY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진행 시 오락적인 느낌이 나도록 디자인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41C2C9-9E28-4C3B-865C-21E5D4A77D93}"/>
              </a:ext>
            </a:extLst>
          </p:cNvPr>
          <p:cNvSpPr txBox="1"/>
          <p:nvPr/>
        </p:nvSpPr>
        <p:spPr>
          <a:xfrm>
            <a:off x="1975143" y="303376"/>
            <a:ext cx="2672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UI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작업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A77CE64-16D7-4230-B526-2CFE533A73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61" y="1750528"/>
            <a:ext cx="6245475" cy="335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1499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</a:t>
            </a:r>
            <a:r>
              <a:rPr lang="en-US" altLang="ko-KR" sz="2400" dirty="0">
                <a:latin typeface="Press Start" panose="02000009000000000000" pitchFamily="49" charset="0"/>
                <a:ea typeface="모리스9" panose="02020601000101010101" pitchFamily="18" charset="-127"/>
              </a:rPr>
              <a:t>CLEAR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41C2C9-9E28-4C3B-865C-21E5D4A77D93}"/>
              </a:ext>
            </a:extLst>
          </p:cNvPr>
          <p:cNvSpPr txBox="1"/>
          <p:nvPr/>
        </p:nvSpPr>
        <p:spPr>
          <a:xfrm>
            <a:off x="1975143" y="303376"/>
            <a:ext cx="2672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UI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작업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8E4CF01-EFEA-4C5F-8394-ABA551B519F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931" y="1912334"/>
            <a:ext cx="6245476" cy="335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70348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A503E7E3-CBBE-49FB-91D4-ECE8A0C7BF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080769-3FFE-4F39-94BF-72503DD3F461}"/>
              </a:ext>
            </a:extLst>
          </p:cNvPr>
          <p:cNvSpPr txBox="1"/>
          <p:nvPr/>
        </p:nvSpPr>
        <p:spPr>
          <a:xfrm>
            <a:off x="385482" y="1057835"/>
            <a:ext cx="8473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-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게임 종료 화면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90BF6E-3331-4753-958C-4445F6CDAC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262" y="1812294"/>
            <a:ext cx="6245476" cy="33569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EBC731-8889-4627-A707-6640D3532CE7}"/>
              </a:ext>
            </a:extLst>
          </p:cNvPr>
          <p:cNvSpPr txBox="1"/>
          <p:nvPr/>
        </p:nvSpPr>
        <p:spPr>
          <a:xfrm>
            <a:off x="1975143" y="303376"/>
            <a:ext cx="2672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Š&gt;&gt; UI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작업</a:t>
            </a:r>
          </a:p>
        </p:txBody>
      </p:sp>
    </p:spTree>
    <p:extLst>
      <p:ext uri="{BB962C8B-B14F-4D97-AF65-F5344CB8AC3E}">
        <p14:creationId xmlns:p14="http://schemas.microsoft.com/office/powerpoint/2010/main" val="224982402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9D32CCC-3467-4BB9-9779-09058BEDCBE2}"/>
              </a:ext>
            </a:extLst>
          </p:cNvPr>
          <p:cNvSpPr txBox="1"/>
          <p:nvPr/>
        </p:nvSpPr>
        <p:spPr>
          <a:xfrm>
            <a:off x="1975143" y="303376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ss Start" panose="02000009000000000000" pitchFamily="49" charset="0"/>
              </a:rPr>
              <a:t>Š</a:t>
            </a:r>
            <a:r>
              <a:rPr lang="en-US" altLang="ko-KR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sz="2400" dirty="0">
                <a:latin typeface="모리스9" panose="02020601000101010101" pitchFamily="18" charset="-127"/>
                <a:ea typeface="모리스9" panose="02020601000101010101" pitchFamily="18" charset="-127"/>
              </a:rPr>
              <a:t>구현 방법</a:t>
            </a:r>
          </a:p>
        </p:txBody>
      </p:sp>
      <p:pic>
        <p:nvPicPr>
          <p:cNvPr id="7" name="그림 6" descr="그리기, 모자이(가) 표시된 사진&#10;&#10;자동 생성된 설명">
            <a:extLst>
              <a:ext uri="{FF2B5EF4-FFF2-40B4-BE49-F238E27FC236}">
                <a16:creationId xmlns:a16="http://schemas.microsoft.com/office/drawing/2014/main" id="{87E17282-885C-4FB1-A92E-F5274E7FF1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0" y="53790"/>
            <a:ext cx="1633459" cy="109450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249307-12F1-41BD-913D-54AFF8AB0459}"/>
              </a:ext>
            </a:extLst>
          </p:cNvPr>
          <p:cNvSpPr txBox="1"/>
          <p:nvPr/>
        </p:nvSpPr>
        <p:spPr>
          <a:xfrm>
            <a:off x="385482" y="1057835"/>
            <a:ext cx="8473148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dirty="0">
                <a:latin typeface="Press Start" panose="02000009000000000000" pitchFamily="49" charset="0"/>
              </a:rPr>
              <a:t>2)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기능 구현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Mouse EVENT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를 이용하여 화면 전환 기능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타이머 함수를 구현하여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GAME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제한 시간 기능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및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GAME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화면에 타이머 숫자 출력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타이머 숫자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,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즉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GAME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제한 시간이 모두 지났을 시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GAME OVER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되는 게임 서비스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틀린 이미지가 아닌 다른 곳을 한번 클릭할 때마다 목숨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(LIFE)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이 하나씩 없어져 총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3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개의 목숨이 모두 없어지게 되면 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GAME OVER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가 되는 게임 서비스 구현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 </a:t>
            </a: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 - </a:t>
            </a:r>
            <a:r>
              <a:rPr lang="ko-KR" altLang="en-US" dirty="0">
                <a:latin typeface="모리스9" panose="02020601000101010101" pitchFamily="18" charset="-127"/>
                <a:ea typeface="모리스9" panose="02020601000101010101" pitchFamily="18" charset="-127"/>
              </a:rPr>
              <a:t>이미지의 틀린 부분을 검출하여 이진화와 윤곽선 찾기 및 그리기 함수를 통해 틀린 부분을 표시하는 이미지 생성</a:t>
            </a:r>
            <a:r>
              <a:rPr lang="en-US" altLang="ko-KR" dirty="0">
                <a:latin typeface="모리스9" panose="02020601000101010101" pitchFamily="18" charset="-127"/>
                <a:ea typeface="모리스9" panose="0202060100010101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dirty="0">
              <a:latin typeface="모리스9" panose="02020601000101010101" pitchFamily="18" charset="-127"/>
              <a:ea typeface="모리스9" panose="02020601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900736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903</TotalTime>
  <Words>2172</Words>
  <Application>Microsoft Office PowerPoint</Application>
  <PresentationFormat>화면 슬라이드 쇼(4:3)</PresentationFormat>
  <Paragraphs>354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맑은 고딕</vt:lpstr>
      <vt:lpstr>Press Start</vt:lpstr>
      <vt:lpstr>Calibri Light</vt:lpstr>
      <vt:lpstr>모리스9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chunjae</dc:creator>
  <cp:lastModifiedBy>송근주</cp:lastModifiedBy>
  <cp:revision>89</cp:revision>
  <dcterms:created xsi:type="dcterms:W3CDTF">2015-03-01T15:12:57Z</dcterms:created>
  <dcterms:modified xsi:type="dcterms:W3CDTF">2019-12-20T07:00:02Z</dcterms:modified>
</cp:coreProperties>
</file>

<file path=docProps/thumbnail.jpeg>
</file>